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52"/>
  </p:notesMasterIdLst>
  <p:handoutMasterIdLst>
    <p:handoutMasterId r:id="rId53"/>
  </p:handoutMasterIdLst>
  <p:sldIdLst>
    <p:sldId id="591" r:id="rId2"/>
    <p:sldId id="1075" r:id="rId3"/>
    <p:sldId id="1065" r:id="rId4"/>
    <p:sldId id="1050" r:id="rId5"/>
    <p:sldId id="1091" r:id="rId6"/>
    <p:sldId id="1040" r:id="rId7"/>
    <p:sldId id="960" r:id="rId8"/>
    <p:sldId id="1092" r:id="rId9"/>
    <p:sldId id="1051" r:id="rId10"/>
    <p:sldId id="1041" r:id="rId11"/>
    <p:sldId id="1076" r:id="rId12"/>
    <p:sldId id="1061" r:id="rId13"/>
    <p:sldId id="1043" r:id="rId14"/>
    <p:sldId id="1077" r:id="rId15"/>
    <p:sldId id="1093" r:id="rId16"/>
    <p:sldId id="1079" r:id="rId17"/>
    <p:sldId id="1052" r:id="rId18"/>
    <p:sldId id="969" r:id="rId19"/>
    <p:sldId id="1008" r:id="rId20"/>
    <p:sldId id="1044" r:id="rId21"/>
    <p:sldId id="1089" r:id="rId22"/>
    <p:sldId id="1083" r:id="rId23"/>
    <p:sldId id="874" r:id="rId24"/>
    <p:sldId id="938" r:id="rId25"/>
    <p:sldId id="1053" r:id="rId26"/>
    <p:sldId id="895" r:id="rId27"/>
    <p:sldId id="1047" r:id="rId28"/>
    <p:sldId id="1032" r:id="rId29"/>
    <p:sldId id="1063" r:id="rId30"/>
    <p:sldId id="1054" r:id="rId31"/>
    <p:sldId id="1055" r:id="rId32"/>
    <p:sldId id="1048" r:id="rId33"/>
    <p:sldId id="1087" r:id="rId34"/>
    <p:sldId id="871" r:id="rId35"/>
    <p:sldId id="1084" r:id="rId36"/>
    <p:sldId id="1058" r:id="rId37"/>
    <p:sldId id="1090" r:id="rId38"/>
    <p:sldId id="1059" r:id="rId39"/>
    <p:sldId id="1072" r:id="rId40"/>
    <p:sldId id="653" r:id="rId41"/>
    <p:sldId id="700" r:id="rId42"/>
    <p:sldId id="677" r:id="rId43"/>
    <p:sldId id="701" r:id="rId44"/>
    <p:sldId id="940" r:id="rId45"/>
    <p:sldId id="941" r:id="rId46"/>
    <p:sldId id="1086" r:id="rId47"/>
    <p:sldId id="1056" r:id="rId48"/>
    <p:sldId id="1074" r:id="rId49"/>
    <p:sldId id="673" r:id="rId50"/>
    <p:sldId id="1035" r:id="rId51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7C0"/>
    <a:srgbClr val="FFFBE5"/>
    <a:srgbClr val="006600"/>
    <a:srgbClr val="FFF3E7"/>
    <a:srgbClr val="FFFFCC"/>
    <a:srgbClr val="FFCC66"/>
    <a:srgbClr val="C10000"/>
    <a:srgbClr val="FF9966"/>
    <a:srgbClr val="CCFF66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 autoAdjust="0"/>
    <p:restoredTop sz="90573" autoAdjust="0"/>
  </p:normalViewPr>
  <p:slideViewPr>
    <p:cSldViewPr snapToGrid="0" snapToObjects="1">
      <p:cViewPr varScale="1">
        <p:scale>
          <a:sx n="78" d="100"/>
          <a:sy n="78" d="100"/>
        </p:scale>
        <p:origin x="192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1704" y="-112"/>
      </p:cViewPr>
      <p:guideLst>
        <p:guide orient="horz" pos="2923"/>
        <p:guide pos="22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F0D2C31F-C683-5A4A-B55D-EBDD7546B284}" type="datetime1">
              <a:rPr lang="en-US"/>
              <a:pPr/>
              <a:t>1/2/25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A52B6155-CBD1-1348-94CD-64B98E35A76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5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8500"/>
            <a:ext cx="4637088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212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B029E08-AA32-F841-9850-6BD74B135E76}" type="datetime1">
              <a:rPr lang="en-US"/>
              <a:pPr/>
              <a:t>1/2/25</a:t>
            </a:fld>
            <a:endParaRPr lang="en-US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830394C-FF05-7F4A-8CA1-FD97CF60A4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D3ED-3C78-6F84-E957-EC5DEC16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1E8A0F6-1594-AAFA-B7E8-0F3217FE02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BE92C42-CC6D-E1A5-AB68-14C4B7ED14C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7307B50-DCEC-5E23-F45C-F41782195F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59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60FBA-FE15-FA24-FD24-52992085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F8D957F-4582-133B-7E01-DFF89AC8BB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F9271BF-1490-9DE2-3131-CD6C7EBFE5C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F66EDFF-B4F5-8303-D981-58AFFD788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56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6164-19E8-C248-486E-8D74F5137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A40740A-69C2-00C2-7E09-85437A3303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E19869C-8717-DA99-8FC0-06181F6924C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6E5DAD3-52D7-95A7-BF5D-4CA051314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051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559E5-0280-1B5E-9527-450E933E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34B8144-73E7-E35B-2DE2-22C65125B6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3DDC1F8-7334-DF8A-DBCE-B6FEDACDD74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BF03D7A-7B01-524D-42B4-D1E2BBB1FC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561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938E-0B95-7ABD-21DF-4F88926F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B8A8B0E-B9A5-EB8B-CDC3-5AA3E70CE7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3FA96BC-1828-D987-AD64-3B5B4D7306E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E68253A-E422-6432-1FB2-1D2FC000C5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36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936AD-8B08-E746-D36F-888541261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82AEAE1-3183-7F3E-E4EE-22E7BC749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EDFAA57-918F-85DD-E58D-3B5200A740B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E63B112-EB16-03EB-6B7C-FF8193FB34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703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7D268-6531-B07F-8B54-C6FE9E4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FF031DD-CE92-B5B1-5B8E-D1583FDA45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F36A77F6-7FF7-FC70-D1F6-4E0FAC7B388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66BA6C9-5CFE-6E27-4D3B-605D4E6A8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723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DE966-AF4E-7C64-3C21-6D941628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8B83DA2-D7B5-C89A-CC26-E3F001703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5C4660E-4C4D-AE50-1F72-927E44ED579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CB5C3AE-2319-1E6A-68F4-736D46BCB2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338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055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97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CF31A-0E91-A2AC-5A8A-13DE583C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38DEFAB2-0DBC-5D20-5811-DD14FBA856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B8C355BE-930E-15C3-00B4-6FC6A9561B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8F7510A2-D8F8-4755-130C-8B0B87DDB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331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F7E1B-1925-1420-3B77-98F41502F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C0DDB57-5A51-E370-3FAA-B96F164138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20E9F1C-ED48-F250-16AE-2068EA4BC17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1CF65DA-8200-C413-83DE-DBEFB0CA1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33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FA61-40DD-06C1-6A7B-4AEE78787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578528D-7DB8-F82D-DD1B-3F7E322F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2D38519-151F-6AF1-E8F9-691447D456B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99CB7BD-F901-89F0-16FC-46F0D6686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30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2A60-A079-53BA-5539-EDE3A69E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8F3A66FF-F4A5-056E-DAE9-F7D3F40BE7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7F19EE81-A287-A1D1-5BDB-266F9950C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CBB82074-EFCD-C161-A964-B26497F28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6591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0205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853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5E17E-2C49-F696-11B4-80E49B3E7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84032EA-004F-FFEE-319F-A800907D03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F51BCA5-8E98-FFC9-6B4F-49D7B549BC8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66616AC-2EAE-5681-BBAE-D80FC2AB88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180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425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9D7D8-FD66-D816-9CD3-CDF2E346D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8CE7CA5-D56E-8C91-7669-4299961ACF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047C658-AC1B-F4E2-82B6-4F236026BE6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6004F1E-C2A4-3924-6A74-7B5401AF0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580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71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824E-4E29-F2EA-642B-E4A96608B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6C202F4-F684-41BE-73DD-FB974468A0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AFD9CE3-8B30-8D12-DAF6-4D1F98EC8E5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7F43CA5-0676-C19D-860B-042AA94A19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F8547-CCD3-1EF3-AA7C-21DD3A8D0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2E573C88-2CD5-42E6-97BA-646ED75D2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423BE0A2-6FE7-4B3B-FDD7-919FD090CE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2C4ADAA8-68DF-4D1A-2048-C81619E428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353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123D6-9156-2F9A-CC54-061A1A1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A37898C-447B-206F-6411-F8A9EC9466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608F735-E50E-887B-0A84-3A1E738DB5D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D1BA50D-97EC-262B-ECBC-A328A61F9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030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097A4-85E3-ACA6-FB07-A802BD99F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905CCFA-BEB1-22F1-CE22-95100B2798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1CB3243-504F-C55F-5539-EF39FD3F0F6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51AFA43-143D-7A44-58A4-4DB639247B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35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6D233-94FC-745B-65EC-F4F57212F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5F693DC-0AB7-6562-DE7C-8E82D069B6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9BE9427-0CAE-3051-F7DB-677C0A06107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245A99F-0D1A-B5CE-3EC0-A74A77288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746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71595-ED8F-407B-A7E1-DDC36D7B0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D89851F-9BBA-6BD9-FEFB-A5EB201538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03DD68D-616A-6BE4-DA45-7A8F2405EDC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785742C-52A9-4AB0-2D4D-3217018D4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22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5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905C9-0F4F-AED8-F07C-02197F8A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229FD06E-DE80-05F3-77E3-71A63C3D24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72C28868-ED97-A3A6-C86E-17CB1965E2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381C1C9B-E666-D631-484B-F600946460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9759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B34D9-7350-9C4D-8973-0A13E9190A38}" type="slidenum">
              <a:rPr lang="he-IL" altLang="en-US"/>
              <a:pPr/>
              <a:t>36</a:t>
            </a:fld>
            <a:endParaRPr lang="en-US" altLang="en-US" dirty="0"/>
          </a:p>
        </p:txBody>
      </p:sp>
      <p:sp>
        <p:nvSpPr>
          <p:cNvPr id="133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 altLang="en-US" dirty="0"/>
          </a:p>
        </p:txBody>
      </p:sp>
    </p:spTree>
    <p:extLst>
      <p:ext uri="{BB962C8B-B14F-4D97-AF65-F5344CB8AC3E}">
        <p14:creationId xmlns:p14="http://schemas.microsoft.com/office/powerpoint/2010/main" val="20321490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0849-791B-AB2A-35BC-D825D5FD4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36CB313A-58B0-0F87-0086-B1EE764CC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B34D9-7350-9C4D-8973-0A13E9190A38}" type="slidenum">
              <a:rPr lang="he-IL" altLang="en-US"/>
              <a:pPr/>
              <a:t>37</a:t>
            </a:fld>
            <a:endParaRPr lang="en-US" altLang="en-US" dirty="0"/>
          </a:p>
        </p:txBody>
      </p:sp>
      <p:sp>
        <p:nvSpPr>
          <p:cNvPr id="1339394" name="Rectangle 2">
            <a:extLst>
              <a:ext uri="{FF2B5EF4-FFF2-40B4-BE49-F238E27FC236}">
                <a16:creationId xmlns:a16="http://schemas.microsoft.com/office/drawing/2014/main" id="{CD17E758-8907-0DCA-DA24-38309BE89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9395" name="Rectangle 3">
            <a:extLst>
              <a:ext uri="{FF2B5EF4-FFF2-40B4-BE49-F238E27FC236}">
                <a16:creationId xmlns:a16="http://schemas.microsoft.com/office/drawing/2014/main" id="{FB88D87D-906A-26D2-09E1-E6812A77BC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 altLang="en-US" dirty="0"/>
          </a:p>
        </p:txBody>
      </p:sp>
    </p:spTree>
    <p:extLst>
      <p:ext uri="{BB962C8B-B14F-4D97-AF65-F5344CB8AC3E}">
        <p14:creationId xmlns:p14="http://schemas.microsoft.com/office/powerpoint/2010/main" val="38237053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1A238B-51EF-E240-84CF-1212928BBFC9}" type="slidenum">
              <a:rPr lang="he-IL" altLang="en-US"/>
              <a:pPr/>
              <a:t>38</a:t>
            </a:fld>
            <a:endParaRPr lang="en-US" altLang="en-US" dirty="0"/>
          </a:p>
        </p:txBody>
      </p:sp>
      <p:sp>
        <p:nvSpPr>
          <p:cNvPr id="125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9574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7CA8E-CD97-B9D6-2380-899C2CC54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657E3BA6-DF74-E9DA-25CA-0C52031B50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872D355F-39BB-01E5-0C8B-B19E7D42BD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E039C062-EDC4-C222-8EE9-E20E7E3B8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96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52B6E-6C4A-BFB1-864D-5252F7D6F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387640DE-6955-4D7B-7405-42F7C4AA24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607F0028-25A7-08BF-2FD6-E0F076B33C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43E4F987-488B-23E9-B845-DB6D80B962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872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90A47-62F4-B647-A396-8BF967CD3DDE}" type="slidenum">
              <a:rPr lang="he-IL" altLang="en-US"/>
              <a:pPr/>
              <a:t>40</a:t>
            </a:fld>
            <a:endParaRPr lang="en-US" altLang="en-US" dirty="0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8828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E7D5AB-0F54-404E-924D-85A203956F81}" type="slidenum">
              <a:rPr lang="he-IL" altLang="en-US"/>
              <a:pPr/>
              <a:t>41</a:t>
            </a:fld>
            <a:endParaRPr lang="en-US" altLang="en-US" dirty="0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3500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F2E502-A8B8-C044-84F1-D68DEBA6FD84}" type="slidenum">
              <a:rPr lang="he-IL" altLang="en-US"/>
              <a:pPr/>
              <a:t>42</a:t>
            </a:fld>
            <a:endParaRPr lang="en-US" altLang="en-US" dirty="0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1533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F2E502-A8B8-C044-84F1-D68DEBA6FD84}" type="slidenum">
              <a:rPr lang="he-IL" altLang="en-US"/>
              <a:pPr/>
              <a:t>43</a:t>
            </a:fld>
            <a:endParaRPr lang="en-US" altLang="en-US" dirty="0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98995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F2E502-A8B8-C044-84F1-D68DEBA6FD84}" type="slidenum">
              <a:rPr lang="he-IL" altLang="en-US"/>
              <a:pPr/>
              <a:t>44</a:t>
            </a:fld>
            <a:endParaRPr lang="en-US" altLang="en-US" dirty="0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31756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F2E502-A8B8-C044-84F1-D68DEBA6FD84}" type="slidenum">
              <a:rPr lang="he-IL" altLang="en-US"/>
              <a:pPr/>
              <a:t>45</a:t>
            </a:fld>
            <a:endParaRPr lang="en-US" altLang="en-US" dirty="0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40413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D1135-9B57-14D3-1E15-33D4DB20E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3BF460D7-34FF-1F82-BEA8-0F1713A00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75983009-B27C-E462-A244-17DBEA7ADD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DE7B629D-397B-B40C-CE0C-965F4205D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0823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6F7D-78DD-5816-1957-4ABC9D312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2C745B1-A2F3-0DC4-BBF2-8BBC7E0B6C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FC19C9E5-2B8F-FF9B-20AF-C4D8CDF19E7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FEDA940-2297-E09A-635F-E41A8B3DD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720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3813-F1A0-AAF4-3F18-C1FC077EC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816F192D-6E88-45D4-D7D5-97D09DB1B5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C39E4BC3-7DA1-2964-545E-C006E6F0B1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0A650D3C-6994-25AD-E7B6-CCD5EA5DFD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3898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771D8-478E-985C-1A2A-36132B1D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083EFB0-E5CA-25E1-416F-E63855E855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63C94D3-34CE-BDBA-C21C-0B0C7F7C629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B5CF8E1-57B2-C022-39C3-CA562570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860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E5AA7-1816-EC2C-E61D-45DC4AF81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FE4918F-B1E2-612A-06A2-B2599F9F32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F500F13D-FEB1-8282-8578-F0EF1BFD726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DA10D0A4-F82E-D72A-4132-989B0A0BED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023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0FBC-DD8F-7D31-668D-331D48BDC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40BF9C-8C9F-1C4F-E46E-A551DE5F9F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2159B94-0D74-AFE1-C5EF-6556091B8CB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02441A0-BE6C-ECFB-E03F-6C255C4047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24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3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A7220E-543D-B591-3EBC-439E38346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E676E4A-D6C6-480D-F8D6-422B54EB02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04E2943-191E-8FC1-5B38-366D91D089C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F1F8F2B-298A-891A-3F04-98C3154D00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505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6920F-51DD-407C-3C6B-D7742AF6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040C5DB3-DFA3-9260-FA29-B9B4971C3B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5A9FB108-9D92-3FFF-F58A-2792CA9D7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B8BC0F79-302D-EA1D-29EC-EB411E5399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99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D1987-1499-D342-9BBD-9F50F4C0B8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09600" y="914400"/>
            <a:ext cx="7848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256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A62AD-8B9F-3042-9EC9-EBDCC2F161C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687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EF287-DEB1-F44A-B131-B827309A09B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41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52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7522-F9AF-4840-AC93-C82AFB8ED311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609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860" y="203538"/>
            <a:ext cx="78675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860" y="914400"/>
            <a:ext cx="797234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V="1">
            <a:off x="596672" y="596626"/>
            <a:ext cx="7841976" cy="1704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AE5AEEBC-FE30-79FA-0274-30E8B6371B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9-2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1069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4" r:id="rId2"/>
    <p:sldLayoutId id="2147483757" r:id="rId3"/>
    <p:sldLayoutId id="2147483762" r:id="rId4"/>
    <p:sldLayoutId id="2147483763" r:id="rId5"/>
  </p:sldLayoutIdLst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2"/>
        <a:defRPr kumimoji="1">
          <a:solidFill>
            <a:srgbClr val="000000"/>
          </a:solidFill>
          <a:latin typeface="Times New Roman"/>
          <a:ea typeface="ＭＳ Ｐゴシック" charset="-128"/>
          <a:cs typeface="Times New Roman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Arial"/>
        <a:buChar char="•"/>
        <a:defRPr kumimoji="1">
          <a:solidFill>
            <a:srgbClr val="000000"/>
          </a:solidFill>
          <a:latin typeface="Times New Roman"/>
          <a:ea typeface="ＭＳ Ｐゴシック" charset="-128"/>
          <a:cs typeface="Times New Roman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rgbClr val="000000"/>
          </a:solidFill>
          <a:latin typeface="Times New Roman"/>
          <a:ea typeface="ＭＳ Ｐゴシック" charset="-128"/>
          <a:cs typeface="Times New Roman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2"/>
        <a:buChar char="!"/>
        <a:defRPr kumimoji="1">
          <a:solidFill>
            <a:srgbClr val="000000"/>
          </a:solidFill>
          <a:latin typeface="Times New Roman"/>
          <a:ea typeface="ＭＳ Ｐゴシック" charset="-128"/>
          <a:cs typeface="Times New Roman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rgbClr val="000000"/>
          </a:solidFill>
          <a:latin typeface="Times New Roman"/>
          <a:ea typeface="ＭＳ Ｐゴシック" charset="-128"/>
          <a:cs typeface="Times New Roman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.tiff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1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3342255" y="1662133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</a:t>
            </a:r>
            <a:r>
              <a:rPr lang="he-IL" sz="2000" dirty="0">
                <a:solidFill>
                  <a:srgbClr val="737373"/>
                </a:solidFill>
                <a:latin typeface="Times New Roman"/>
                <a:cs typeface="Times New Roman"/>
              </a:rPr>
              <a:t>9-</a:t>
            </a: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2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87" y="2957533"/>
            <a:ext cx="3985625" cy="29680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103923" y="24520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36107" y="2195533"/>
            <a:ext cx="4622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400" dirty="0">
                <a:latin typeface="Times New Roman"/>
                <a:cs typeface="Times New Roman"/>
              </a:rPr>
              <a:t>Efficiency, Searching, Sorting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58E9A7AA-DB54-DF0D-57C7-802D28FBA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1287028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470D-FA7C-A447-39AC-03E9537BE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E8311F7F-42AA-8153-39E8-CCB81669F5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E613E27B-FC8B-A0ED-6208-D68C0202B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1: Searching an array of size </a:t>
            </a:r>
            <a:r>
              <a:rPr lang="en-US" sz="1600" i="1" dirty="0">
                <a:solidFill>
                  <a:srgbClr val="0037C0"/>
                </a:solidFill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4" name="Rectangle 34">
            <a:extLst>
              <a:ext uri="{FF2B5EF4-FFF2-40B4-BE49-F238E27FC236}">
                <a16:creationId xmlns:a16="http://schemas.microsoft.com/office/drawing/2014/main" id="{B3E6D88D-58AB-1230-8042-5510C47EF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4" y="1095050"/>
            <a:ext cx="3534090" cy="27572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 arr, int x) {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en-US" sz="1200" b="1" dirty="0">
                <a:solidFill>
                  <a:srgbClr val="0037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arr.length;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0;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37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if (arr[i]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215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72646-DBF9-2BE5-F42B-DCF8C670F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34">
            <a:extLst>
              <a:ext uri="{FF2B5EF4-FFF2-40B4-BE49-F238E27FC236}">
                <a16:creationId xmlns:a16="http://schemas.microsoft.com/office/drawing/2014/main" id="{A27539C4-3738-B895-7BB7-A47BEF185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4" y="1095050"/>
            <a:ext cx="3534090" cy="27572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 arr, int x) {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en-US" sz="1200" b="1" dirty="0">
                <a:solidFill>
                  <a:srgbClr val="0037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arr.length;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0;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37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if (arr[i]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FB66505-31F4-9E1D-A2F2-E886F4D6F1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628B7FA5-B54A-BFB1-7D6D-19B220DB95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10" y="943477"/>
            <a:ext cx="4057835" cy="15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1800" u="sng" dirty="0">
                <a:latin typeface="Times New Roman"/>
                <a:cs typeface="Times New Roman"/>
              </a:rPr>
              <a:t>How many operations are actually executed during run-time?</a:t>
            </a: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Depends on 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sz="1800" dirty="0">
                <a:latin typeface="Times New Roman"/>
                <a:cs typeface="Times New Roman"/>
              </a:rPr>
              <a:t> =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size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B1FFE040-FF0A-5CC1-52B0-9BD88629A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1: Searching an array of size </a:t>
            </a:r>
            <a:r>
              <a:rPr lang="en-US" sz="1600" i="1" dirty="0">
                <a:solidFill>
                  <a:srgbClr val="0037C0"/>
                </a:solidFill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D0A214-1808-CB28-11DC-111260903090}"/>
              </a:ext>
            </a:extLst>
          </p:cNvPr>
          <p:cNvSpPr/>
          <p:nvPr/>
        </p:nvSpPr>
        <p:spPr bwMode="auto">
          <a:xfrm>
            <a:off x="1907548" y="203343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2976CB-4753-4582-BC64-C3D2704BD578}"/>
              </a:ext>
            </a:extLst>
          </p:cNvPr>
          <p:cNvSpPr/>
          <p:nvPr/>
        </p:nvSpPr>
        <p:spPr bwMode="auto">
          <a:xfrm>
            <a:off x="2393703" y="2031707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59076C6-140F-A418-2487-86AA0E607F22}"/>
              </a:ext>
            </a:extLst>
          </p:cNvPr>
          <p:cNvSpPr/>
          <p:nvPr/>
        </p:nvSpPr>
        <p:spPr bwMode="auto">
          <a:xfrm>
            <a:off x="2223291" y="2378023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A98F6E0-0084-7A27-B7F9-37F029F8F8BB}"/>
              </a:ext>
            </a:extLst>
          </p:cNvPr>
          <p:cNvSpPr/>
          <p:nvPr/>
        </p:nvSpPr>
        <p:spPr bwMode="auto">
          <a:xfrm>
            <a:off x="1830105" y="276707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c5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C05AA12-110A-DC74-C9A8-B6D06046A753}"/>
              </a:ext>
            </a:extLst>
          </p:cNvPr>
          <p:cNvSpPr/>
          <p:nvPr/>
        </p:nvSpPr>
        <p:spPr bwMode="auto">
          <a:xfrm>
            <a:off x="1262947" y="311133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c6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425079F-E463-36BF-9AB1-8EA53692B590}"/>
              </a:ext>
            </a:extLst>
          </p:cNvPr>
          <p:cNvSpPr/>
          <p:nvPr/>
        </p:nvSpPr>
        <p:spPr bwMode="auto">
          <a:xfrm>
            <a:off x="2863950" y="203170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c3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1DE324-6364-5E2D-5C0B-13276FED0B3D}"/>
              </a:ext>
            </a:extLst>
          </p:cNvPr>
          <p:cNvSpPr/>
          <p:nvPr/>
        </p:nvSpPr>
        <p:spPr bwMode="auto">
          <a:xfrm>
            <a:off x="1559019" y="163891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c0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FAB94426-DD1E-F874-7E70-D993F573EF5D}"/>
              </a:ext>
            </a:extLst>
          </p:cNvPr>
          <p:cNvSpPr/>
          <p:nvPr/>
        </p:nvSpPr>
        <p:spPr bwMode="auto">
          <a:xfrm>
            <a:off x="3214167" y="2846129"/>
            <a:ext cx="2006676" cy="623038"/>
          </a:xfrm>
          <a:prstGeom prst="wedgeRoundRectCallout">
            <a:avLst>
              <a:gd name="adj1" fmla="val -46681"/>
              <a:gd name="adj2" fmla="val -9229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Identify the program’s operations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415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B3BEF-A023-70A7-E7BC-638C433BF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224DD822-60B8-DB5F-8257-11743FD193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64" name="Rectangle 16">
            <a:extLst>
              <a:ext uri="{FF2B5EF4-FFF2-40B4-BE49-F238E27FC236}">
                <a16:creationId xmlns:a16="http://schemas.microsoft.com/office/drawing/2014/main" id="{CCB0D9B0-C260-4298-E325-9800DB4E5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044" y="2275659"/>
            <a:ext cx="4439478" cy="194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time</a:t>
            </a: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this particular problem)</a:t>
            </a:r>
            <a:endParaRPr kumimoji="0"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case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first element in the array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 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in the array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case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somewhere in the array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u="sng" dirty="0">
              <a:latin typeface="Times New Roman"/>
              <a:cs typeface="Times New Roman"/>
            </a:endParaRPr>
          </a:p>
        </p:txBody>
      </p:sp>
      <p:sp>
        <p:nvSpPr>
          <p:cNvPr id="65" name="Rectangle 16">
            <a:extLst>
              <a:ext uri="{FF2B5EF4-FFF2-40B4-BE49-F238E27FC236}">
                <a16:creationId xmlns:a16="http://schemas.microsoft.com/office/drawing/2014/main" id="{DBC74686-3D18-4E24-0B6F-670D8586D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022" y="4304614"/>
            <a:ext cx="8335616" cy="194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approach to running time analysis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 on the </a:t>
            </a:r>
            <a:r>
              <a:rPr kumimoji="0"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 case</a:t>
            </a:r>
            <a:endParaRPr kumimoji="0"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say “running time”, we mean </a:t>
            </a:r>
            <a:r>
              <a:rPr kumimoji="0"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time in the worst case</a:t>
            </a:r>
            <a:endParaRPr kumimoji="0"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conservative, honest approach.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sz="2000" u="sng" dirty="0">
              <a:latin typeface="Times New Roman"/>
              <a:cs typeface="Times New Roman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97CDAFC8-9A68-3270-283B-8E812C8784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10" y="943477"/>
            <a:ext cx="4057835" cy="15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1800" u="sng" dirty="0">
                <a:latin typeface="Times New Roman"/>
                <a:cs typeface="Times New Roman"/>
              </a:rPr>
              <a:t>How many operations are actually executed during run-time?</a:t>
            </a: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Depends on 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sz="1800" dirty="0">
                <a:latin typeface="Times New Roman"/>
                <a:cs typeface="Times New Roman"/>
              </a:rPr>
              <a:t> =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size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F4360ED7-5512-F319-2411-EED43BAD5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1: Searching an array of size </a:t>
            </a:r>
            <a:r>
              <a:rPr lang="en-US" sz="1600" i="1" dirty="0">
                <a:solidFill>
                  <a:srgbClr val="0037C0"/>
                </a:solidFill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29" name="Rectangle 34">
            <a:extLst>
              <a:ext uri="{FF2B5EF4-FFF2-40B4-BE49-F238E27FC236}">
                <a16:creationId xmlns:a16="http://schemas.microsoft.com/office/drawing/2014/main" id="{9BE1D68B-F7B0-C18F-0B05-F62F9E826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4" y="1095050"/>
            <a:ext cx="3534090" cy="27572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 arr, int x) {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en-US" sz="1200" b="1" dirty="0">
                <a:solidFill>
                  <a:srgbClr val="0037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arr.length;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0;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37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if (arr[i]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E868FC8-3B6F-3667-F6BD-13B5732C8ABB}"/>
              </a:ext>
            </a:extLst>
          </p:cNvPr>
          <p:cNvSpPr/>
          <p:nvPr/>
        </p:nvSpPr>
        <p:spPr bwMode="auto">
          <a:xfrm>
            <a:off x="1907548" y="203343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B53333D-CA22-FF51-F07C-2713C6DDD3D4}"/>
              </a:ext>
            </a:extLst>
          </p:cNvPr>
          <p:cNvSpPr/>
          <p:nvPr/>
        </p:nvSpPr>
        <p:spPr bwMode="auto">
          <a:xfrm>
            <a:off x="2393703" y="2031707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381CB5C-840D-BEB5-224D-7E0AAD46174F}"/>
              </a:ext>
            </a:extLst>
          </p:cNvPr>
          <p:cNvSpPr/>
          <p:nvPr/>
        </p:nvSpPr>
        <p:spPr bwMode="auto">
          <a:xfrm>
            <a:off x="2223291" y="2378023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c4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103225A-3938-B228-A8D3-7A9A042A9E64}"/>
              </a:ext>
            </a:extLst>
          </p:cNvPr>
          <p:cNvSpPr/>
          <p:nvPr/>
        </p:nvSpPr>
        <p:spPr bwMode="auto">
          <a:xfrm>
            <a:off x="1830105" y="276707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c5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D204000-7E1F-C190-698F-9A2CD6146DBE}"/>
              </a:ext>
            </a:extLst>
          </p:cNvPr>
          <p:cNvSpPr/>
          <p:nvPr/>
        </p:nvSpPr>
        <p:spPr bwMode="auto">
          <a:xfrm>
            <a:off x="1262947" y="311133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c6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912F189-5800-2ED4-7A73-9F44DB77D94A}"/>
              </a:ext>
            </a:extLst>
          </p:cNvPr>
          <p:cNvSpPr/>
          <p:nvPr/>
        </p:nvSpPr>
        <p:spPr bwMode="auto">
          <a:xfrm>
            <a:off x="2863950" y="203170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c3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C0B11E2-5B40-2C66-89C7-DFC33DC3E6B0}"/>
              </a:ext>
            </a:extLst>
          </p:cNvPr>
          <p:cNvSpPr/>
          <p:nvPr/>
        </p:nvSpPr>
        <p:spPr bwMode="auto">
          <a:xfrm>
            <a:off x="1559019" y="163891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c0</a:t>
            </a:r>
          </a:p>
        </p:txBody>
      </p:sp>
    </p:spTree>
    <p:extLst>
      <p:ext uri="{BB962C8B-B14F-4D97-AF65-F5344CB8AC3E}">
        <p14:creationId xmlns:p14="http://schemas.microsoft.com/office/powerpoint/2010/main" val="9700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932F-ACE8-31F6-4D25-67FE8309F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7FEEBA8-FD49-7D31-4048-C1DB5D2CE86B}"/>
              </a:ext>
            </a:extLst>
          </p:cNvPr>
          <p:cNvGrpSpPr/>
          <p:nvPr/>
        </p:nvGrpSpPr>
        <p:grpSpPr>
          <a:xfrm>
            <a:off x="4696182" y="2114871"/>
            <a:ext cx="4187623" cy="666445"/>
            <a:chOff x="4574989" y="2680860"/>
            <a:chExt cx="3572031" cy="666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5215D1-7CFE-6B11-EF5F-79BC5F68C797}"/>
                    </a:ext>
                  </a:extLst>
                </p:cNvPr>
                <p:cNvSpPr txBox="1"/>
                <p:nvPr/>
              </p:nvSpPr>
              <p:spPr>
                <a:xfrm>
                  <a:off x="4989831" y="3101084"/>
                  <a:ext cx="280262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1+ 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6=</m:t>
                        </m:r>
                      </m:oMath>
                    </m:oMathPara>
                  </a14:m>
                  <a:endParaRPr lang="en-IL" sz="140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5215D1-7CFE-6B11-EF5F-79BC5F68C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831" y="3101084"/>
                  <a:ext cx="2802625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772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FD41B19-46F6-053A-78AF-7954487B7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989" y="2680860"/>
              <a:ext cx="3572031" cy="45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2500"/>
                </a:spcBef>
                <a:buSzPct val="100000"/>
                <a:defRPr/>
              </a:pPr>
              <a:r>
                <a:rPr lang="en-US" sz="1600" i="1" dirty="0">
                  <a:latin typeface="Times New Roman"/>
                  <a:cs typeface="Times New Roman"/>
                </a:rPr>
                <a:t>RunningTime</a:t>
              </a:r>
              <a:r>
                <a:rPr lang="en-US" sz="800" i="1" dirty="0">
                  <a:latin typeface="Times New Roman"/>
                  <a:cs typeface="Times New Roman"/>
                </a:rPr>
                <a:t> 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dirty="0">
                  <a:latin typeface="Times New Roman"/>
                  <a:cs typeface="Times New Roman"/>
                </a:rPr>
                <a:t>) </a:t>
              </a:r>
              <a:r>
                <a:rPr lang="en-US" sz="1600" dirty="0">
                  <a:latin typeface="Times New Roman"/>
                  <a:cs typeface="Times New Roman"/>
                </a:rPr>
                <a:t>= 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(in the worst case) </a:t>
              </a:r>
            </a:p>
          </p:txBody>
        </p: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F16EC174-FA97-FA09-F66B-332A6024B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10" y="943477"/>
            <a:ext cx="4057835" cy="15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1800" u="sng" dirty="0">
                <a:latin typeface="Times New Roman"/>
                <a:cs typeface="Times New Roman"/>
              </a:rPr>
              <a:t>How many operations are actually executed during run-time?</a:t>
            </a: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Depends on 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sz="1800" dirty="0">
                <a:latin typeface="Times New Roman"/>
                <a:cs typeface="Times New Roman"/>
              </a:rPr>
              <a:t> =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size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6" name="Rectangle 3">
            <a:extLst>
              <a:ext uri="{FF2B5EF4-FFF2-40B4-BE49-F238E27FC236}">
                <a16:creationId xmlns:a16="http://schemas.microsoft.com/office/drawing/2014/main" id="{439FD4AD-59D6-D40B-64D0-7EA8B5050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A6A668-3337-8056-13A9-C29E414FBAAB}"/>
                  </a:ext>
                </a:extLst>
              </p:cNvPr>
              <p:cNvSpPr txBox="1"/>
              <p:nvPr/>
            </p:nvSpPr>
            <p:spPr>
              <a:xfrm>
                <a:off x="5247331" y="3490908"/>
                <a:ext cx="11365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latin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endParaRPr lang="en-IL" b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A6A668-3337-8056-13A9-C29E414F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331" y="3490908"/>
                <a:ext cx="1136530" cy="276999"/>
              </a:xfrm>
              <a:prstGeom prst="rect">
                <a:avLst/>
              </a:prstGeom>
              <a:blipFill>
                <a:blip r:embed="rId4"/>
                <a:stretch>
                  <a:fillRect l="-13333" t="-27273" r="-4444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55FA5A-24F1-426E-6F75-55F646A200AA}"/>
              </a:ext>
            </a:extLst>
          </p:cNvPr>
          <p:cNvSpPr txBox="1"/>
          <p:nvPr/>
        </p:nvSpPr>
        <p:spPr>
          <a:xfrm>
            <a:off x="5182517" y="2911481"/>
            <a:ext cx="27303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200" dirty="0">
                <a:latin typeface="Times New Roman"/>
                <a:cs typeface="Times New Roman"/>
              </a:rPr>
              <a:t>Assuming that each operation takes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more or less the same time,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7945B87-3F63-B9BA-5115-282CE1C74C65}"/>
              </a:ext>
            </a:extLst>
          </p:cNvPr>
          <p:cNvSpPr txBox="1"/>
          <p:nvPr/>
        </p:nvSpPr>
        <p:spPr>
          <a:xfrm>
            <a:off x="5182516" y="3906090"/>
            <a:ext cx="3097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(Note: the fact that 3 appears twice in this polynomial is just a coincidence)</a:t>
            </a:r>
            <a:endParaRPr lang="en-US" sz="1600" dirty="0">
              <a:solidFill>
                <a:schemeClr val="bg1">
                  <a:lumMod val="50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66D9430B-3E0B-29C0-0A3A-022AEA408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1: Searching an array of size </a:t>
            </a:r>
            <a:r>
              <a:rPr lang="en-US" sz="1600" i="1" dirty="0">
                <a:solidFill>
                  <a:srgbClr val="0037C0"/>
                </a:solidFill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34" name="Rectangle 34">
            <a:extLst>
              <a:ext uri="{FF2B5EF4-FFF2-40B4-BE49-F238E27FC236}">
                <a16:creationId xmlns:a16="http://schemas.microsoft.com/office/drawing/2014/main" id="{776A734D-978A-D582-8690-DD4AFD8F7B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4" y="1095050"/>
            <a:ext cx="3534090" cy="27572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 arr, int x) {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en-US" sz="1200" b="1" dirty="0">
                <a:solidFill>
                  <a:srgbClr val="0037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arr.length;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0;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37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if (arr[i]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9924C30-0327-E0E0-A670-02C64006E9D5}"/>
              </a:ext>
            </a:extLst>
          </p:cNvPr>
          <p:cNvSpPr/>
          <p:nvPr/>
        </p:nvSpPr>
        <p:spPr bwMode="auto">
          <a:xfrm>
            <a:off x="1907548" y="203343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8BEE933-4B57-8F0C-651F-BF0740EAADF6}"/>
              </a:ext>
            </a:extLst>
          </p:cNvPr>
          <p:cNvSpPr/>
          <p:nvPr/>
        </p:nvSpPr>
        <p:spPr bwMode="auto">
          <a:xfrm>
            <a:off x="2393703" y="2031707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c2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34754CD-BE3B-84B5-AE14-104B87AB70B1}"/>
              </a:ext>
            </a:extLst>
          </p:cNvPr>
          <p:cNvSpPr/>
          <p:nvPr/>
        </p:nvSpPr>
        <p:spPr bwMode="auto">
          <a:xfrm>
            <a:off x="2223291" y="2378023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c4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DC69D6E-87F6-216B-03FA-211CBDFF5CB1}"/>
              </a:ext>
            </a:extLst>
          </p:cNvPr>
          <p:cNvSpPr/>
          <p:nvPr/>
        </p:nvSpPr>
        <p:spPr bwMode="auto">
          <a:xfrm>
            <a:off x="1830105" y="276707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c5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943C7BC-6BB4-0ACB-C267-57599339D27E}"/>
              </a:ext>
            </a:extLst>
          </p:cNvPr>
          <p:cNvSpPr/>
          <p:nvPr/>
        </p:nvSpPr>
        <p:spPr bwMode="auto">
          <a:xfrm>
            <a:off x="1262947" y="311133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c6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B7CF117-4762-54E5-F345-470FA96F0F29}"/>
              </a:ext>
            </a:extLst>
          </p:cNvPr>
          <p:cNvSpPr/>
          <p:nvPr/>
        </p:nvSpPr>
        <p:spPr bwMode="auto">
          <a:xfrm>
            <a:off x="2863950" y="203170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B1DE985-51F1-23E0-E189-F1E7BE2DF704}"/>
              </a:ext>
            </a:extLst>
          </p:cNvPr>
          <p:cNvSpPr/>
          <p:nvPr/>
        </p:nvSpPr>
        <p:spPr bwMode="auto">
          <a:xfrm>
            <a:off x="1559019" y="163891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c0</a:t>
            </a:r>
          </a:p>
        </p:txBody>
      </p:sp>
    </p:spTree>
    <p:extLst>
      <p:ext uri="{BB962C8B-B14F-4D97-AF65-F5344CB8AC3E}">
        <p14:creationId xmlns:p14="http://schemas.microsoft.com/office/powerpoint/2010/main" val="2108138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33D26-19A6-452C-60E0-881375AE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6812B8-9169-17EC-2E98-BB27246BF8E7}"/>
              </a:ext>
            </a:extLst>
          </p:cNvPr>
          <p:cNvGrpSpPr/>
          <p:nvPr/>
        </p:nvGrpSpPr>
        <p:grpSpPr>
          <a:xfrm>
            <a:off x="675863" y="4468441"/>
            <a:ext cx="8727698" cy="2054935"/>
            <a:chOff x="693391" y="4334971"/>
            <a:chExt cx="8727698" cy="2054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9">
                  <a:extLst>
                    <a:ext uri="{FF2B5EF4-FFF2-40B4-BE49-F238E27FC236}">
                      <a16:creationId xmlns:a16="http://schemas.microsoft.com/office/drawing/2014/main" id="{0D64DE64-C373-597A-4011-5EEAC0F1C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3391" y="4334971"/>
                  <a:ext cx="8727698" cy="205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/>
                <a:lstStyle/>
                <a:p>
                  <a:pPr marL="342900" indent="-342900" algn="l">
                    <a:spcBef>
                      <a:spcPct val="45000"/>
                    </a:spcBef>
                    <a:buClr>
                      <a:srgbClr val="006600"/>
                    </a:buClr>
                    <a:buSzPct val="100000"/>
                    <a:buFont typeface="Wingdings" charset="0"/>
                    <a:buNone/>
                  </a:pPr>
                  <a:r>
                    <a:rPr lang="en-US" sz="2000" u="sng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Big </a:t>
                  </a:r>
                  <a:r>
                    <a:rPr lang="en-US" sz="2000" i="1" u="sng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O</a:t>
                  </a:r>
                  <a:endParaRPr lang="en-US" i="1" u="sng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  <a:p>
                  <a:pPr marL="285750" indent="-285750">
                    <a:spcBef>
                      <a:spcPts val="600"/>
                    </a:spcBef>
                    <a:buSzPct val="100000"/>
                    <a:buFont typeface="Arial"/>
                    <a:buChar char="•"/>
                  </a:pP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Focus on the term that </a:t>
                  </a:r>
                  <a:r>
                    <a:rPr lang="en-US" sz="1600" i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grows fastest as the input size 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𝑵</m:t>
                      </m:r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sz="1600" i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 increases</a:t>
                  </a:r>
                  <a:endParaRPr lang="en-US" sz="1600" baseline="3000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  <a:p>
                  <a:pPr marL="285750" indent="-285750">
                    <a:spcBef>
                      <a:spcPts val="1200"/>
                    </a:spcBef>
                    <a:buSzPct val="100000"/>
                    <a:buFont typeface="Arial"/>
                    <a:buChar char="•"/>
                  </a:pP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Running time  </a:t>
                  </a:r>
                  <a:r>
                    <a:rPr lang="en-US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=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  order of magnitude of this term (ignoring all constants):  </a:t>
                  </a:r>
                  <a: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O</a:t>
                  </a:r>
                  <a:r>
                    <a:rPr lang="en-US" sz="800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 </a:t>
                  </a:r>
                  <a:r>
                    <a:rPr lang="en-US" b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(</a:t>
                  </a:r>
                  <a:r>
                    <a:rPr lang="en-US" sz="800" b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 </a:t>
                  </a:r>
                  <a: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N</a:t>
                  </a:r>
                  <a:r>
                    <a:rPr lang="en-US" sz="800" b="1" baseline="30000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 </a:t>
                  </a:r>
                  <a:r>
                    <a:rPr lang="en-US" b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)</a:t>
                  </a:r>
                  <a:endParaRPr lang="en-US" sz="1600" b="1" dirty="0">
                    <a:solidFill>
                      <a:srgbClr val="0037C0"/>
                    </a:solidFill>
                    <a:latin typeface="Times New Roman"/>
                    <a:cs typeface="Times New Roman"/>
                  </a:endParaRPr>
                </a:p>
                <a:p>
                  <a:pPr marL="285750" indent="-285750">
                    <a:spcBef>
                      <a:spcPts val="1200"/>
                    </a:spcBef>
                    <a:buSzPct val="100000"/>
                    <a:buFont typeface="Arial"/>
                    <a:buChar char="•"/>
                  </a:pPr>
                  <a:r>
                    <a:rPr lang="en-US" sz="1600" b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Big </a:t>
                  </a:r>
                  <a:r>
                    <a:rPr lang="en-US" sz="1600" b="1" i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O</a:t>
                  </a:r>
                  <a:r>
                    <a:rPr lang="en-US" sz="1600" b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: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  a computer science standard for describing an algorithm’s running time.</a:t>
                  </a:r>
                </a:p>
              </p:txBody>
            </p:sp>
          </mc:Choice>
          <mc:Fallback xmlns="">
            <p:sp>
              <p:nvSpPr>
                <p:cNvPr id="59" name="Rectangle 9">
                  <a:extLst>
                    <a:ext uri="{FF2B5EF4-FFF2-40B4-BE49-F238E27FC236}">
                      <a16:creationId xmlns:a16="http://schemas.microsoft.com/office/drawing/2014/main" id="{0D64DE64-C373-597A-4011-5EEAC0F1CF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391" y="4334971"/>
                  <a:ext cx="8727698" cy="2054935"/>
                </a:xfrm>
                <a:prstGeom prst="rect">
                  <a:avLst/>
                </a:prstGeom>
                <a:blipFill>
                  <a:blip r:embed="rId3"/>
                  <a:stretch>
                    <a:fillRect l="-727" t="-122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ACFB333-6A89-0976-7CC0-836C5D626B8B}"/>
                    </a:ext>
                  </a:extLst>
                </p:cNvPr>
                <p:cNvSpPr txBox="1"/>
                <p:nvPr/>
              </p:nvSpPr>
              <p:spPr>
                <a:xfrm>
                  <a:off x="2236076" y="5107931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1" smtClean="0">
                            <a:latin typeface="Cambria Math" panose="02040503050406030204" pitchFamily="18" charset="0"/>
                          </a:rPr>
                          <m:t>𝒅𝒆𝒇</m:t>
                        </m:r>
                      </m:oMath>
                    </m:oMathPara>
                  </a14:m>
                  <a:endParaRPr lang="en-IL" sz="900" b="1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ACFB333-6A89-0976-7CC0-836C5D626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6076" y="5107931"/>
                  <a:ext cx="238848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5000" r="-15000" b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42A513-F0DB-ED59-4744-DC624AAC098F}"/>
              </a:ext>
            </a:extLst>
          </p:cNvPr>
          <p:cNvCxnSpPr>
            <a:cxnSpLocks/>
          </p:cNvCxnSpPr>
          <p:nvPr/>
        </p:nvCxnSpPr>
        <p:spPr bwMode="auto">
          <a:xfrm>
            <a:off x="5732416" y="3767907"/>
            <a:ext cx="651445" cy="0"/>
          </a:xfrm>
          <a:prstGeom prst="line">
            <a:avLst/>
          </a:prstGeom>
          <a:solidFill>
            <a:schemeClr val="tx2"/>
          </a:solidFill>
          <a:ln w="3175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66" name="Rectangle 3">
            <a:extLst>
              <a:ext uri="{FF2B5EF4-FFF2-40B4-BE49-F238E27FC236}">
                <a16:creationId xmlns:a16="http://schemas.microsoft.com/office/drawing/2014/main" id="{026D4B4D-F49A-8832-A6C6-8C2302C9E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346175BB-0719-145D-701C-71C90ACB301C}"/>
                  </a:ext>
                </a:extLst>
              </p:cNvPr>
              <p:cNvSpPr/>
              <p:nvPr/>
            </p:nvSpPr>
            <p:spPr>
              <a:xfrm>
                <a:off x="4812968" y="3992172"/>
                <a:ext cx="3151890" cy="581168"/>
              </a:xfrm>
              <a:prstGeom prst="wedgeRoundRectCallout">
                <a:avLst>
                  <a:gd name="adj1" fmla="val -49892"/>
                  <a:gd name="adj2" fmla="val 14386"/>
                  <a:gd name="adj3" fmla="val 16667"/>
                </a:avLst>
              </a:prstGeom>
              <a:solidFill>
                <a:srgbClr val="FFFBE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 anchorCtr="0"/>
              <a:lstStyle/>
              <a:p>
                <a:pPr marL="0" lvl="1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1400" b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Observation: The term that grows fastest</a:t>
                </a:r>
                <a:br>
                  <a:rPr lang="en-US" sz="1400" b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</a:br>
                <a:r>
                  <a:rPr lang="en-US" sz="1400" b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           when </a:t>
                </a:r>
                <a:r>
                  <a:rPr lang="en-US" sz="14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sz="1400" b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increases: 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endParaRPr lang="en-US" sz="1400" b="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346175BB-0719-145D-701C-71C90ACB3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2968" y="3992172"/>
                <a:ext cx="3151890" cy="581168"/>
              </a:xfrm>
              <a:prstGeom prst="wedgeRoundRectCallout">
                <a:avLst>
                  <a:gd name="adj1" fmla="val -49892"/>
                  <a:gd name="adj2" fmla="val 14386"/>
                  <a:gd name="adj3" fmla="val 16667"/>
                </a:avLst>
              </a:prstGeom>
              <a:blipFill>
                <a:blip r:embed="rId7"/>
                <a:stretch>
                  <a:fillRect l="-402" b="-652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4EA73DE2-194B-9096-43F3-4C7DE4490A0B}"/>
              </a:ext>
            </a:extLst>
          </p:cNvPr>
          <p:cNvGrpSpPr/>
          <p:nvPr/>
        </p:nvGrpSpPr>
        <p:grpSpPr>
          <a:xfrm>
            <a:off x="4696182" y="2114871"/>
            <a:ext cx="4187623" cy="666445"/>
            <a:chOff x="4574989" y="2680860"/>
            <a:chExt cx="3572031" cy="666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9F801B9-10ED-96B5-9898-166410B70CCC}"/>
                    </a:ext>
                  </a:extLst>
                </p:cNvPr>
                <p:cNvSpPr txBox="1"/>
                <p:nvPr/>
              </p:nvSpPr>
              <p:spPr>
                <a:xfrm>
                  <a:off x="4989831" y="3101084"/>
                  <a:ext cx="2802625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</a:rPr>
                          <m:t>1+ 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6=</m:t>
                        </m:r>
                      </m:oMath>
                    </m:oMathPara>
                  </a14:m>
                  <a:endParaRPr lang="en-IL" sz="14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9F801B9-10ED-96B5-9898-166410B70C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831" y="3101084"/>
                  <a:ext cx="2802625" cy="246221"/>
                </a:xfrm>
                <a:prstGeom prst="rect">
                  <a:avLst/>
                </a:prstGeom>
                <a:blipFill>
                  <a:blip r:embed="rId8"/>
                  <a:stretch>
                    <a:fillRect l="-772" t="-10000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719CD952-936F-6B74-6B81-C0C37C2FF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989" y="2680860"/>
              <a:ext cx="3572031" cy="45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2500"/>
                </a:spcBef>
                <a:buSzPct val="100000"/>
                <a:defRPr/>
              </a:pPr>
              <a:r>
                <a:rPr lang="en-US" sz="1600" i="1" dirty="0">
                  <a:latin typeface="Times New Roman"/>
                  <a:cs typeface="Times New Roman"/>
                </a:rPr>
                <a:t>RunningTime</a:t>
              </a:r>
              <a:r>
                <a:rPr lang="en-US" sz="800" i="1" dirty="0">
                  <a:latin typeface="Times New Roman"/>
                  <a:cs typeface="Times New Roman"/>
                </a:rPr>
                <a:t> 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dirty="0">
                  <a:latin typeface="Times New Roman"/>
                  <a:cs typeface="Times New Roman"/>
                </a:rPr>
                <a:t>) </a:t>
              </a:r>
              <a:r>
                <a:rPr lang="en-US" sz="1600" dirty="0">
                  <a:latin typeface="Times New Roman"/>
                  <a:cs typeface="Times New Roman"/>
                </a:rPr>
                <a:t>= </a:t>
              </a:r>
              <a:r>
                <a:rPr lang="en-US" sz="16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(in the worst case) </a:t>
              </a:r>
            </a:p>
          </p:txBody>
        </p:sp>
      </p:grpSp>
      <p:sp>
        <p:nvSpPr>
          <p:cNvPr id="20" name="Rectangle 3">
            <a:extLst>
              <a:ext uri="{FF2B5EF4-FFF2-40B4-BE49-F238E27FC236}">
                <a16:creationId xmlns:a16="http://schemas.microsoft.com/office/drawing/2014/main" id="{71F17F62-0A04-0688-EDAC-3B21B2FB3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10" y="943477"/>
            <a:ext cx="4057835" cy="15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1800" u="sng" dirty="0">
                <a:latin typeface="Times New Roman"/>
                <a:cs typeface="Times New Roman"/>
              </a:rPr>
              <a:t>How many operations are actually executed during run-time?</a:t>
            </a: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Depends on  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sz="1800" dirty="0">
                <a:latin typeface="Times New Roman"/>
                <a:cs typeface="Times New Roman"/>
              </a:rPr>
              <a:t> =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size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7536EF-BE0D-9325-B519-2385F345BDAB}"/>
                  </a:ext>
                </a:extLst>
              </p:cNvPr>
              <p:cNvSpPr txBox="1"/>
              <p:nvPr/>
            </p:nvSpPr>
            <p:spPr>
              <a:xfrm>
                <a:off x="5247331" y="3490908"/>
                <a:ext cx="113653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b="1" dirty="0">
                    <a:latin typeface="Cambria Math" panose="02040503050406030204" pitchFamily="18" charset="0"/>
                  </a:rPr>
                  <a:t>3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</m:oMath>
                </a14:m>
                <a:endParaRPr lang="en-IL" b="1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D7536EF-BE0D-9325-B519-2385F345BD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331" y="3490908"/>
                <a:ext cx="1136530" cy="276999"/>
              </a:xfrm>
              <a:prstGeom prst="rect">
                <a:avLst/>
              </a:prstGeom>
              <a:blipFill>
                <a:blip r:embed="rId9"/>
                <a:stretch>
                  <a:fillRect l="-13333" t="-27273" r="-4444" b="-5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94DAD0C3-636E-AA1E-113F-6CAD64D5309A}"/>
              </a:ext>
            </a:extLst>
          </p:cNvPr>
          <p:cNvSpPr txBox="1"/>
          <p:nvPr/>
        </p:nvSpPr>
        <p:spPr>
          <a:xfrm>
            <a:off x="5182517" y="2911481"/>
            <a:ext cx="27303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200" dirty="0">
                <a:latin typeface="Times New Roman"/>
                <a:cs typeface="Times New Roman"/>
              </a:rPr>
              <a:t>Assuming that each operation takes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more or less the same time,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1B5FDE33-3414-AB2C-7353-CBBDBF0351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1: Searching an array of size </a:t>
            </a:r>
            <a:r>
              <a:rPr lang="en-US" sz="1600" i="1" dirty="0">
                <a:solidFill>
                  <a:srgbClr val="0037C0"/>
                </a:solidFill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36" name="Rectangle 34">
            <a:extLst>
              <a:ext uri="{FF2B5EF4-FFF2-40B4-BE49-F238E27FC236}">
                <a16:creationId xmlns:a16="http://schemas.microsoft.com/office/drawing/2014/main" id="{4C57F5F1-C7BC-5CC5-C982-AA0B16585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4" y="1095050"/>
            <a:ext cx="3534090" cy="27572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 arr, int x) {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en-US" sz="1200" b="1" dirty="0">
                <a:solidFill>
                  <a:srgbClr val="0037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arr.length;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0;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37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if (arr[i]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93A4697-331D-3EDF-6BE7-8093DB3F7B70}"/>
              </a:ext>
            </a:extLst>
          </p:cNvPr>
          <p:cNvSpPr/>
          <p:nvPr/>
        </p:nvSpPr>
        <p:spPr bwMode="auto">
          <a:xfrm>
            <a:off x="1907548" y="203343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5B15B91-3CD5-A1EB-21D1-150BB39A48A3}"/>
              </a:ext>
            </a:extLst>
          </p:cNvPr>
          <p:cNvSpPr/>
          <p:nvPr/>
        </p:nvSpPr>
        <p:spPr bwMode="auto">
          <a:xfrm>
            <a:off x="2393703" y="2031707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c2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1D18232-BFAA-748E-C392-B53DD94299B8}"/>
              </a:ext>
            </a:extLst>
          </p:cNvPr>
          <p:cNvSpPr/>
          <p:nvPr/>
        </p:nvSpPr>
        <p:spPr bwMode="auto">
          <a:xfrm>
            <a:off x="2223291" y="2378023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C6BEC20-DBC0-AC38-8E7F-903BAC8D1052}"/>
              </a:ext>
            </a:extLst>
          </p:cNvPr>
          <p:cNvSpPr/>
          <p:nvPr/>
        </p:nvSpPr>
        <p:spPr bwMode="auto">
          <a:xfrm>
            <a:off x="1830105" y="276707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c5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B62B329-8C91-E6BB-7DEA-35B19EFAAB2E}"/>
              </a:ext>
            </a:extLst>
          </p:cNvPr>
          <p:cNvSpPr/>
          <p:nvPr/>
        </p:nvSpPr>
        <p:spPr bwMode="auto">
          <a:xfrm>
            <a:off x="1262947" y="311133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c6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3688C59-E727-C038-5CBD-6FACECE91939}"/>
              </a:ext>
            </a:extLst>
          </p:cNvPr>
          <p:cNvSpPr/>
          <p:nvPr/>
        </p:nvSpPr>
        <p:spPr bwMode="auto">
          <a:xfrm>
            <a:off x="2863950" y="203170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1F9721B-27A6-C3A4-FD4D-46E8D9EC5ABE}"/>
              </a:ext>
            </a:extLst>
          </p:cNvPr>
          <p:cNvSpPr/>
          <p:nvPr/>
        </p:nvSpPr>
        <p:spPr bwMode="auto">
          <a:xfrm>
            <a:off x="1559019" y="163891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c0</a:t>
            </a:r>
          </a:p>
        </p:txBody>
      </p:sp>
    </p:spTree>
    <p:extLst>
      <p:ext uri="{BB962C8B-B14F-4D97-AF65-F5344CB8AC3E}">
        <p14:creationId xmlns:p14="http://schemas.microsoft.com/office/powerpoint/2010/main" val="294882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C8110-7494-6C67-A349-C22047DA5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3">
            <a:extLst>
              <a:ext uri="{FF2B5EF4-FFF2-40B4-BE49-F238E27FC236}">
                <a16:creationId xmlns:a16="http://schemas.microsoft.com/office/drawing/2014/main" id="{52FD3785-F4AE-15D3-5251-422D830619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A8285E1-7472-10D9-531C-71EB15DEC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2: Searching a 2D array of size </a:t>
            </a:r>
            <a:r>
              <a:rPr lang="en-US" sz="1600" i="1" dirty="0">
                <a:solidFill>
                  <a:srgbClr val="0037C0"/>
                </a:solidFill>
                <a:latin typeface="Times New Roman"/>
                <a:cs typeface="Times New Roman"/>
              </a:rPr>
              <a:t>N </a:t>
            </a:r>
            <a:r>
              <a:rPr lang="en-US" sz="1600" dirty="0">
                <a:solidFill>
                  <a:srgbClr val="0037C0"/>
                </a:solidFill>
                <a:latin typeface="Times New Roman"/>
                <a:cs typeface="Times New Roman"/>
              </a:rPr>
              <a:t>by </a:t>
            </a:r>
            <a:r>
              <a:rPr lang="en-US" sz="1600" i="1" dirty="0">
                <a:solidFill>
                  <a:srgbClr val="0037C0"/>
                </a:solidFill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3" name="Rectangle 34">
            <a:extLst>
              <a:ext uri="{FF2B5EF4-FFF2-40B4-BE49-F238E27FC236}">
                <a16:creationId xmlns:a16="http://schemas.microsoft.com/office/drawing/2014/main" id="{45E130A7-A5EC-7579-60D2-CA21BADB1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15" y="1095050"/>
            <a:ext cx="3553748" cy="31527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contains(int[][] arr, int x) {</a:t>
            </a:r>
          </a:p>
          <a:p>
            <a:pPr>
              <a:spcBef>
                <a:spcPts val="15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en-US" sz="1200" b="1" dirty="0">
                <a:solidFill>
                  <a:srgbClr val="0037C0"/>
                </a:solidFill>
                <a:latin typeface="Consolas" charset="0"/>
                <a:cs typeface="Consolas" charset="0"/>
              </a:rPr>
              <a:t>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arr.length;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0; </a:t>
            </a:r>
            <a:r>
              <a:rPr lang="en-US" sz="1200" dirty="0">
                <a:latin typeface="Consolas" charset="0"/>
                <a:cs typeface="Consolas" charset="0"/>
              </a:rPr>
              <a:t>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37C0"/>
                </a:solidFill>
                <a:latin typeface="Consolas" charset="0"/>
                <a:cs typeface="Consolas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for (int j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0; j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37C0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; j++)</a:t>
            </a:r>
            <a:endParaRPr lang="en-US" sz="1200" dirty="0">
              <a:latin typeface="Consolas" panose="020B0609020204030204" pitchFamily="49" charset="0"/>
              <a:ea typeface="Consolas" charset="0"/>
              <a:cs typeface="Consolas" panose="020B0609020204030204" pitchFamily="49" charset="0"/>
            </a:endParaRP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if (a[i][j]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4957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6145A-546D-27E8-1B02-4193087F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34">
            <a:extLst>
              <a:ext uri="{FF2B5EF4-FFF2-40B4-BE49-F238E27FC236}">
                <a16:creationId xmlns:a16="http://schemas.microsoft.com/office/drawing/2014/main" id="{E2029778-0428-BC71-2A96-01578CE67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15" y="1095050"/>
            <a:ext cx="3553748" cy="31527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contains(int[][] arr, int x) {</a:t>
            </a:r>
          </a:p>
          <a:p>
            <a:pPr>
              <a:spcBef>
                <a:spcPts val="15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en-US" sz="1200" b="1" dirty="0">
                <a:solidFill>
                  <a:srgbClr val="0037C0"/>
                </a:solidFill>
                <a:latin typeface="Consolas" charset="0"/>
                <a:cs typeface="Consolas" charset="0"/>
              </a:rPr>
              <a:t>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arr.length;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0; </a:t>
            </a:r>
            <a:r>
              <a:rPr lang="en-US" sz="1200" dirty="0">
                <a:latin typeface="Consolas" charset="0"/>
                <a:cs typeface="Consolas" charset="0"/>
              </a:rPr>
              <a:t>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37C0"/>
                </a:solidFill>
                <a:latin typeface="Consolas" charset="0"/>
                <a:cs typeface="Consolas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for (int j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0; j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200" b="1" dirty="0">
                <a:solidFill>
                  <a:srgbClr val="0037C0"/>
                </a:solidFill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; j++)</a:t>
            </a:r>
            <a:endParaRPr lang="en-US" sz="1200" dirty="0">
              <a:latin typeface="Consolas" panose="020B0609020204030204" pitchFamily="49" charset="0"/>
              <a:ea typeface="Consolas" charset="0"/>
              <a:cs typeface="Consolas" panose="020B0609020204030204" pitchFamily="49" charset="0"/>
            </a:endParaRP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if (a[i][j]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x) </a:t>
            </a: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7E86B7-E776-AC46-5033-181BB784705F}"/>
                  </a:ext>
                </a:extLst>
              </p:cNvPr>
              <p:cNvSpPr txBox="1"/>
              <p:nvPr/>
            </p:nvSpPr>
            <p:spPr>
              <a:xfrm>
                <a:off x="4145580" y="3177648"/>
                <a:ext cx="3573550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L" b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7E86B7-E776-AC46-5033-181BB7847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580" y="3177648"/>
                <a:ext cx="3573550" cy="28321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45F2CCAA-D65C-ACDE-19A2-1B5807C7E57D}"/>
              </a:ext>
            </a:extLst>
          </p:cNvPr>
          <p:cNvGrpSpPr/>
          <p:nvPr/>
        </p:nvGrpSpPr>
        <p:grpSpPr>
          <a:xfrm>
            <a:off x="745400" y="3508685"/>
            <a:ext cx="8727698" cy="2893100"/>
            <a:chOff x="745400" y="3508685"/>
            <a:chExt cx="8727698" cy="28931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A3E17A7-22D6-D39F-C76F-729B8E6A5842}"/>
                </a:ext>
              </a:extLst>
            </p:cNvPr>
            <p:cNvGrpSpPr/>
            <p:nvPr/>
          </p:nvGrpSpPr>
          <p:grpSpPr>
            <a:xfrm>
              <a:off x="745400" y="4346850"/>
              <a:ext cx="8727698" cy="2054935"/>
              <a:chOff x="745400" y="4346850"/>
              <a:chExt cx="8727698" cy="20549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Rectangle 9">
                    <a:extLst>
                      <a:ext uri="{FF2B5EF4-FFF2-40B4-BE49-F238E27FC236}">
                        <a16:creationId xmlns:a16="http://schemas.microsoft.com/office/drawing/2014/main" id="{3C727D4D-6045-F2CF-FC03-3DDC993CB5C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745400" y="4346850"/>
                    <a:ext cx="8727698" cy="2054935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lIns="92075" tIns="46038" rIns="92075" bIns="46038"/>
                  <a:lstStyle/>
                  <a:p>
                    <a:pPr marL="342900" indent="-342900" algn="l">
                      <a:spcBef>
                        <a:spcPct val="45000"/>
                      </a:spcBef>
                      <a:buClr>
                        <a:srgbClr val="006600"/>
                      </a:buClr>
                      <a:buSzPct val="100000"/>
                      <a:buFont typeface="Wingdings" charset="0"/>
                      <a:buNone/>
                    </a:pPr>
                    <a:r>
                      <a:rPr lang="en-US" sz="2000" u="sng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rPr>
                      <a:t>Running time</a:t>
                    </a:r>
                    <a:endParaRPr lang="en-US" i="1" u="sng" dirty="0">
                      <a:solidFill>
                        <a:srgbClr val="000000"/>
                      </a:solidFill>
                      <a:latin typeface="Times New Roman"/>
                      <a:cs typeface="Times New Roman"/>
                    </a:endParaRPr>
                  </a:p>
                  <a:p>
                    <a:pPr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rPr>
                      <a:t>Focus on the term that </a:t>
                    </a:r>
                    <a:r>
                      <a:rPr lang="en-US" sz="1600" i="1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rPr>
                      <a:t>grows fastest as </a:t>
                    </a:r>
                    <a14:m>
                      <m:oMath xmlns:m="http://schemas.openxmlformats.org/officeDocument/2006/math">
                        <m:r>
                          <a:rPr lang="en-US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</m:oMath>
                    </a14:m>
                    <a:r>
                      <a:rPr lang="en-US" sz="1600" i="1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rPr>
                      <a:t> increases</a:t>
                    </a:r>
                  </a:p>
                  <a:p>
                    <a:pPr>
                      <a:spcBef>
                        <a:spcPts val="1200"/>
                      </a:spcBef>
                      <a:buSzPct val="100000"/>
                    </a:pPr>
                    <a:r>
                      <a:rPr lang="en-US" sz="16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rPr>
                      <a:t>Running time  </a:t>
                    </a:r>
                    <a:r>
                      <a:rPr lang="en-US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rPr>
                      <a:t>=</a:t>
                    </a:r>
                    <a:r>
                      <a:rPr lang="en-US" sz="1600" dirty="0">
                        <a:solidFill>
                          <a:srgbClr val="000000"/>
                        </a:solidFill>
                        <a:latin typeface="Times New Roman"/>
                        <a:cs typeface="Times New Roman"/>
                      </a:rPr>
                      <a:t>  order of magnitude of this term (ignoring all constants): </a:t>
                    </a:r>
                    <a:r>
                      <a:rPr lang="en-US" b="1" i="1" dirty="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a:t>O</a:t>
                    </a:r>
                    <a:r>
                      <a:rPr lang="en-US" sz="800" b="1" i="1" dirty="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a:t> </a:t>
                    </a:r>
                    <a:r>
                      <a:rPr lang="en-US" b="1" dirty="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a:t>(</a:t>
                    </a:r>
                    <a:r>
                      <a:rPr lang="en-US" sz="800" b="1" dirty="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a:t> </a:t>
                    </a:r>
                    <a:r>
                      <a:rPr lang="en-US" b="1" i="1" dirty="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a:t>N</a:t>
                    </a:r>
                    <a:r>
                      <a:rPr lang="en-US" sz="900" b="1" i="1" dirty="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a:t> </a:t>
                    </a:r>
                    <a:r>
                      <a:rPr lang="en-US" b="1" baseline="30000" dirty="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a:t>2</a:t>
                    </a:r>
                    <a:r>
                      <a:rPr lang="en-US" sz="800" b="1" baseline="30000" dirty="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a:t>  </a:t>
                    </a:r>
                    <a:r>
                      <a:rPr lang="en-US" b="1" dirty="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a:t>)</a:t>
                    </a:r>
                    <a:endParaRPr lang="en-US" sz="1600" b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endParaRPr>
                  </a:p>
                </p:txBody>
              </p:sp>
            </mc:Choice>
            <mc:Fallback xmlns="">
              <p:sp>
                <p:nvSpPr>
                  <p:cNvPr id="55" name="Rectangle 9">
                    <a:extLst>
                      <a:ext uri="{FF2B5EF4-FFF2-40B4-BE49-F238E27FC236}">
                        <a16:creationId xmlns:a16="http://schemas.microsoft.com/office/drawing/2014/main" id="{3C727D4D-6045-F2CF-FC03-3DDC993CB5C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45400" y="4346850"/>
                    <a:ext cx="8727698" cy="205493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27" t="-184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218C24C-DE76-2A74-6FB0-6541E85D57B9}"/>
                      </a:ext>
                    </a:extLst>
                  </p:cNvPr>
                  <p:cNvSpPr txBox="1"/>
                  <p:nvPr/>
                </p:nvSpPr>
                <p:spPr>
                  <a:xfrm>
                    <a:off x="2013732" y="5187688"/>
                    <a:ext cx="238848" cy="1384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900" b="1" i="1" smtClean="0">
                              <a:latin typeface="Cambria Math" panose="02040503050406030204" pitchFamily="18" charset="0"/>
                            </a:rPr>
                            <m:t>𝒅𝒆𝒇</m:t>
                          </m:r>
                        </m:oMath>
                      </m:oMathPara>
                    </a14:m>
                    <a:endParaRPr lang="en-IL" sz="900" b="1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7218C24C-DE76-2A74-6FB0-6541E85D57B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3732" y="5187688"/>
                    <a:ext cx="238848" cy="1384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5000" r="-10000"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5694E46-6A72-F8B6-0EBC-24B8FBB32BF7}"/>
                </a:ext>
              </a:extLst>
            </p:cNvPr>
            <p:cNvGrpSpPr/>
            <p:nvPr/>
          </p:nvGrpSpPr>
          <p:grpSpPr>
            <a:xfrm>
              <a:off x="4796753" y="3508685"/>
              <a:ext cx="2150768" cy="729706"/>
              <a:chOff x="4796753" y="3508685"/>
              <a:chExt cx="2150768" cy="729706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ECDBB36-AA41-FF04-CA98-1A3E4E69B2C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266843" y="3508685"/>
                <a:ext cx="680678" cy="0"/>
              </a:xfrm>
              <a:prstGeom prst="line">
                <a:avLst/>
              </a:prstGeom>
              <a:solidFill>
                <a:schemeClr val="tx2"/>
              </a:solidFill>
              <a:ln w="31750" cap="flat" cmpd="sng" algn="ctr">
                <a:solidFill>
                  <a:srgbClr val="C0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Rounded Rectangular Callout 10">
                    <a:extLst>
                      <a:ext uri="{FF2B5EF4-FFF2-40B4-BE49-F238E27FC236}">
                        <a16:creationId xmlns:a16="http://schemas.microsoft.com/office/drawing/2014/main" id="{53658957-9EA3-421C-0F76-26E8A07A3AF9}"/>
                      </a:ext>
                    </a:extLst>
                  </p:cNvPr>
                  <p:cNvSpPr/>
                  <p:nvPr/>
                </p:nvSpPr>
                <p:spPr>
                  <a:xfrm>
                    <a:off x="4796753" y="3657223"/>
                    <a:ext cx="2150768" cy="581168"/>
                  </a:xfrm>
                  <a:prstGeom prst="wedgeRoundRectCallout">
                    <a:avLst>
                      <a:gd name="adj1" fmla="val -49892"/>
                      <a:gd name="adj2" fmla="val 14386"/>
                      <a:gd name="adj3" fmla="val 16667"/>
                    </a:avLst>
                  </a:prstGeom>
                  <a:solidFill>
                    <a:srgbClr val="FFFBE5"/>
                  </a:solidFill>
                  <a:ln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tIns="0" rIns="0" bIns="0" rtlCol="0" anchor="ctr" anchorCtr="0"/>
                  <a:lstStyle/>
                  <a:p>
                    <a:pPr marL="0" lvl="1">
                      <a:spcBef>
                        <a:spcPts val="600"/>
                      </a:spcBef>
                      <a:buClr>
                        <a:schemeClr val="tx1"/>
                      </a:buClr>
                    </a:pPr>
                    <a:r>
                      <a:rPr lang="en-US" sz="1400" b="0" u="sng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The term that grows fastest</a:t>
                    </a:r>
                    <a:br>
                      <a:rPr lang="en-US" sz="1400" b="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</a:br>
                    <a:r>
                      <a:rPr lang="en-US" sz="1400" b="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when </a:t>
                    </a:r>
                    <a:r>
                      <a:rPr lang="en-US" sz="1400" i="1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n</a:t>
                    </a:r>
                    <a:r>
                      <a:rPr lang="en-US" sz="1400" b="0" dirty="0">
                        <a:solidFill>
                          <a:schemeClr val="tx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rPr>
                      <a:t> increases:  </a:t>
                    </a:r>
                    <a14:m>
                      <m:oMath xmlns:m="http://schemas.openxmlformats.org/officeDocument/2006/math"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p>
                            <m:r>
                              <a:rPr lang="en-US" sz="1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a14:m>
                    <a:endParaRPr lang="en-US" sz="1400" b="0" dirty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endParaRPr>
                  </a:p>
                </p:txBody>
              </p:sp>
            </mc:Choice>
            <mc:Fallback xmlns="">
              <p:sp>
                <p:nvSpPr>
                  <p:cNvPr id="11" name="Rounded Rectangular Callout 10">
                    <a:extLst>
                      <a:ext uri="{FF2B5EF4-FFF2-40B4-BE49-F238E27FC236}">
                        <a16:creationId xmlns:a16="http://schemas.microsoft.com/office/drawing/2014/main" id="{53658957-9EA3-421C-0F76-26E8A07A3AF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6753" y="3657223"/>
                    <a:ext cx="2150768" cy="581168"/>
                  </a:xfrm>
                  <a:prstGeom prst="wedgeRoundRectCallout">
                    <a:avLst>
                      <a:gd name="adj1" fmla="val -49892"/>
                      <a:gd name="adj2" fmla="val 14386"/>
                      <a:gd name="adj3" fmla="val 16667"/>
                    </a:avLst>
                  </a:prstGeom>
                  <a:blipFill>
                    <a:blip r:embed="rId6"/>
                    <a:stretch>
                      <a:fillRect l="-585" b="-6522"/>
                    </a:stretch>
                  </a:blipFill>
                  <a:ln>
                    <a:noFill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CD8F7E92-BD88-9947-2F06-AF1BA12977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82387-1945-2556-1147-345610A5B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046" y="1133059"/>
            <a:ext cx="357203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i="1" dirty="0">
                <a:latin typeface="Times New Roman"/>
                <a:cs typeface="Times New Roman"/>
              </a:rPr>
              <a:t>RunningTime</a:t>
            </a:r>
            <a:r>
              <a:rPr lang="en-US" sz="800" i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>
                <a:latin typeface="Times New Roman"/>
                <a:cs typeface="Times New Roman"/>
              </a:rPr>
              <a:t>) </a:t>
            </a:r>
            <a:r>
              <a:rPr lang="en-US" sz="1600" dirty="0">
                <a:latin typeface="Times New Roman"/>
                <a:cs typeface="Times New Roman"/>
              </a:rPr>
              <a:t>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3DF91C-877F-B274-D843-ACE453E67ACC}"/>
                  </a:ext>
                </a:extLst>
              </p:cNvPr>
              <p:cNvSpPr txBox="1"/>
              <p:nvPr/>
            </p:nvSpPr>
            <p:spPr>
              <a:xfrm>
                <a:off x="4839016" y="1481452"/>
                <a:ext cx="2991596" cy="24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0+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1+</m:t>
                      </m:r>
                    </m:oMath>
                  </m:oMathPara>
                </a14:m>
                <a:br>
                  <a:rPr lang="en-US" sz="1600" b="0" dirty="0">
                    <a:ea typeface="Cambria Math" panose="02040503050406030204" pitchFamily="18" charset="0"/>
                  </a:rPr>
                </a:br>
                <a:endParaRPr lang="en-IL" sz="16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3DF91C-877F-B274-D843-ACE453E67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16" y="1481452"/>
                <a:ext cx="2991596" cy="246286"/>
              </a:xfrm>
              <a:prstGeom prst="rect">
                <a:avLst/>
              </a:prstGeom>
              <a:blipFill>
                <a:blip r:embed="rId7"/>
                <a:stretch>
                  <a:fillRect l="-2542" t="-5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A294E6-6DD3-49CE-7659-B8F39A68C141}"/>
                  </a:ext>
                </a:extLst>
              </p:cNvPr>
              <p:cNvSpPr txBox="1"/>
              <p:nvPr/>
            </p:nvSpPr>
            <p:spPr>
              <a:xfrm>
                <a:off x="4841104" y="1832854"/>
                <a:ext cx="2346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4∙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IL" sz="16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A294E6-6DD3-49CE-7659-B8F39A68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104" y="1832854"/>
                <a:ext cx="2346672" cy="246221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244D8F-2841-DF4A-9918-2F2812881212}"/>
                  </a:ext>
                </a:extLst>
              </p:cNvPr>
              <p:cNvSpPr txBox="1"/>
              <p:nvPr/>
            </p:nvSpPr>
            <p:spPr>
              <a:xfrm>
                <a:off x="4841104" y="2163128"/>
                <a:ext cx="315189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IL" sz="1600" b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7∙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IL" sz="160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9= </m:t>
                    </m:r>
                  </m:oMath>
                </a14:m>
                <a:endParaRPr lang="en-IL" sz="16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244D8F-2841-DF4A-9918-2F2812881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104" y="2163128"/>
                <a:ext cx="3151890" cy="246221"/>
              </a:xfrm>
              <a:prstGeom prst="rect">
                <a:avLst/>
              </a:prstGeom>
              <a:blipFill>
                <a:blip r:embed="rId9"/>
                <a:stretch>
                  <a:fillRect t="-3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A41788-21EA-0B2C-82A6-398707DF31D0}"/>
              </a:ext>
            </a:extLst>
          </p:cNvPr>
          <p:cNvSpPr txBox="1"/>
          <p:nvPr/>
        </p:nvSpPr>
        <p:spPr>
          <a:xfrm>
            <a:off x="4796753" y="2501725"/>
            <a:ext cx="27303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200" dirty="0">
                <a:latin typeface="Times New Roman"/>
                <a:cs typeface="Times New Roman"/>
              </a:rPr>
              <a:t>Assuming that each operation takes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more or less the same time,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524395B-237F-2D90-AD22-2E98C81E9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2: Searching a 2D array of size </a:t>
            </a:r>
            <a:r>
              <a:rPr lang="en-US" sz="1600" i="1" dirty="0">
                <a:solidFill>
                  <a:srgbClr val="0037C0"/>
                </a:solidFill>
                <a:latin typeface="Times New Roman"/>
                <a:cs typeface="Times New Roman"/>
              </a:rPr>
              <a:t>N </a:t>
            </a:r>
            <a:r>
              <a:rPr lang="en-US" sz="1600" dirty="0">
                <a:solidFill>
                  <a:srgbClr val="0037C0"/>
                </a:solidFill>
                <a:latin typeface="Times New Roman"/>
                <a:cs typeface="Times New Roman"/>
              </a:rPr>
              <a:t>by </a:t>
            </a:r>
            <a:r>
              <a:rPr lang="en-US" sz="1600" i="1" dirty="0">
                <a:solidFill>
                  <a:srgbClr val="0037C0"/>
                </a:solidFill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16EEC56-E771-8562-2206-E9805853B663}"/>
              </a:ext>
            </a:extLst>
          </p:cNvPr>
          <p:cNvSpPr/>
          <p:nvPr/>
        </p:nvSpPr>
        <p:spPr bwMode="auto">
          <a:xfrm>
            <a:off x="2561645" y="2736114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c7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1BF324A-9E55-B63F-17F4-69488D3E9F18}"/>
              </a:ext>
            </a:extLst>
          </p:cNvPr>
          <p:cNvSpPr/>
          <p:nvPr/>
        </p:nvSpPr>
        <p:spPr bwMode="auto">
          <a:xfrm>
            <a:off x="1275655" y="3485730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c9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60CC0FC-75EE-F81D-771D-4E94ED2C3576}"/>
              </a:ext>
            </a:extLst>
          </p:cNvPr>
          <p:cNvSpPr/>
          <p:nvPr/>
        </p:nvSpPr>
        <p:spPr bwMode="auto">
          <a:xfrm>
            <a:off x="1910922" y="201774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A94B176-F966-2B22-CC81-8D5BD35AC5B0}"/>
              </a:ext>
            </a:extLst>
          </p:cNvPr>
          <p:cNvSpPr/>
          <p:nvPr/>
        </p:nvSpPr>
        <p:spPr bwMode="auto">
          <a:xfrm>
            <a:off x="2401672" y="2017745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C2E1A8C-29B5-8CCC-9A87-4625461312EF}"/>
              </a:ext>
            </a:extLst>
          </p:cNvPr>
          <p:cNvSpPr/>
          <p:nvPr/>
        </p:nvSpPr>
        <p:spPr bwMode="auto">
          <a:xfrm>
            <a:off x="2172107" y="2394837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17B1937-178C-37F3-B08D-8574DEE057BD}"/>
              </a:ext>
            </a:extLst>
          </p:cNvPr>
          <p:cNvSpPr/>
          <p:nvPr/>
        </p:nvSpPr>
        <p:spPr bwMode="auto">
          <a:xfrm>
            <a:off x="2640079" y="2394836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c5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CA1F45A-3976-85FD-B380-7847A022070F}"/>
              </a:ext>
            </a:extLst>
          </p:cNvPr>
          <p:cNvSpPr/>
          <p:nvPr/>
        </p:nvSpPr>
        <p:spPr bwMode="auto">
          <a:xfrm>
            <a:off x="3092148" y="2394835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c6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71332A3-D90B-EB79-6399-E58D25DCF438}"/>
              </a:ext>
            </a:extLst>
          </p:cNvPr>
          <p:cNvSpPr/>
          <p:nvPr/>
        </p:nvSpPr>
        <p:spPr bwMode="auto">
          <a:xfrm>
            <a:off x="2857832" y="2017744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6A8345B-2CAF-0EE1-C7BD-A194571A3086}"/>
              </a:ext>
            </a:extLst>
          </p:cNvPr>
          <p:cNvSpPr/>
          <p:nvPr/>
        </p:nvSpPr>
        <p:spPr bwMode="auto">
          <a:xfrm>
            <a:off x="1493036" y="165989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c0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19F1E402-D355-C23C-108D-F2D8549C1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273" y="3401754"/>
            <a:ext cx="1427975" cy="546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000" dirty="0">
                <a:latin typeface="Times New Roman"/>
                <a:cs typeface="Times New Roman"/>
              </a:rPr>
              <a:t>Assumption: Each operation takes more or less the same time, </a:t>
            </a:r>
            <a:r>
              <a:rPr lang="en-US" sz="1000" i="1" dirty="0">
                <a:latin typeface="Times New Roman"/>
                <a:cs typeface="Times New Roman"/>
              </a:rPr>
              <a:t>c</a:t>
            </a:r>
            <a:endParaRPr lang="en-US" sz="1000" dirty="0">
              <a:latin typeface="Times New Roman"/>
              <a:cs typeface="Times New Roman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5A2783-9A35-71D5-4E97-29BBBBC279CB}"/>
              </a:ext>
            </a:extLst>
          </p:cNvPr>
          <p:cNvSpPr/>
          <p:nvPr/>
        </p:nvSpPr>
        <p:spPr bwMode="auto">
          <a:xfrm>
            <a:off x="2076721" y="3127248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c8</a:t>
            </a:r>
          </a:p>
        </p:txBody>
      </p:sp>
    </p:spTree>
    <p:extLst>
      <p:ext uri="{BB962C8B-B14F-4D97-AF65-F5344CB8AC3E}">
        <p14:creationId xmlns:p14="http://schemas.microsoft.com/office/powerpoint/2010/main" val="67230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0C19-D860-CA57-FED6-0F9515CC0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0DE75FE9-CF05-F04E-7E62-6CCCC0635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14" y="1095050"/>
            <a:ext cx="3658935" cy="2923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the parity of the given number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isEven(int n)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return (n % 2) ==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53F84F4-336B-5851-C6CE-5369E2AB7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0D4AE6C1-3404-3EB9-B7A0-4E507F2D7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3: Parity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C8CCCC-109D-9008-9516-F42D06480A5F}"/>
              </a:ext>
            </a:extLst>
          </p:cNvPr>
          <p:cNvGrpSpPr/>
          <p:nvPr/>
        </p:nvGrpSpPr>
        <p:grpSpPr>
          <a:xfrm>
            <a:off x="688314" y="4397512"/>
            <a:ext cx="8727698" cy="1249296"/>
            <a:chOff x="688314" y="4397512"/>
            <a:chExt cx="8727698" cy="1249296"/>
          </a:xfrm>
        </p:grpSpPr>
        <p:sp>
          <p:nvSpPr>
            <p:cNvPr id="55" name="Rectangle 9">
              <a:extLst>
                <a:ext uri="{FF2B5EF4-FFF2-40B4-BE49-F238E27FC236}">
                  <a16:creationId xmlns:a16="http://schemas.microsoft.com/office/drawing/2014/main" id="{DB223788-A1F2-8A66-475E-AEC507173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314" y="4397512"/>
              <a:ext cx="8727698" cy="1249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4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20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Running time</a:t>
              </a:r>
              <a:endParaRPr lang="en-US" u="sng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285750" indent="-285750">
                <a:spcBef>
                  <a:spcPts val="1200"/>
                </a:spcBef>
                <a:buSzPct val="100000"/>
                <a:buFont typeface="Arial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Does not depend on the input size (</a:t>
              </a:r>
              <a:r>
                <a:rPr lang="en-US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n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</a:t>
              </a:r>
              <a:endParaRPr lang="en-US" b="1" baseline="30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285750" indent="-285750">
                <a:spcBef>
                  <a:spcPts val="1200"/>
                </a:spcBef>
                <a:buSzPct val="100000"/>
                <a:buFont typeface="Arial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RunningTime</a:t>
              </a:r>
              <a:r>
                <a:rPr lang="en-US" sz="8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n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  </a:t>
              </a:r>
              <a:r>
                <a:rPr lang="en-US" sz="2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</a:t>
              </a:r>
              <a:r>
                <a:rPr lang="en-US" b="1" i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O</a:t>
              </a:r>
              <a:r>
                <a:rPr lang="en-US" sz="800" b="1" i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 </a:t>
              </a:r>
              <a:r>
                <a:rPr lang="en-US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800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 </a:t>
              </a:r>
              <a:r>
                <a:rPr lang="en-US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1</a:t>
              </a:r>
              <a:r>
                <a:rPr lang="en-US" sz="800" b="1" baseline="30000" dirty="0">
                  <a:solidFill>
                    <a:srgbClr val="0037C0"/>
                  </a:solidFill>
                  <a:latin typeface="Times New Roman"/>
                  <a:cs typeface="Times New Roman"/>
                </a:rPr>
                <a:t> </a:t>
              </a:r>
              <a:r>
                <a:rPr lang="en-US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)</a:t>
              </a:r>
              <a:endParaRPr lang="en-US" sz="1600" b="1" dirty="0">
                <a:solidFill>
                  <a:srgbClr val="0037C0"/>
                </a:solidFill>
                <a:latin typeface="Times New Roman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73953ED-9FEE-B19E-7389-F522B7E2FD62}"/>
                    </a:ext>
                  </a:extLst>
                </p:cNvPr>
                <p:cNvSpPr txBox="1"/>
                <p:nvPr/>
              </p:nvSpPr>
              <p:spPr>
                <a:xfrm>
                  <a:off x="2696998" y="5288929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1" smtClean="0">
                            <a:latin typeface="Cambria Math" panose="02040503050406030204" pitchFamily="18" charset="0"/>
                          </a:rPr>
                          <m:t>𝒅𝒆𝒇</m:t>
                        </m:r>
                      </m:oMath>
                    </m:oMathPara>
                  </a14:m>
                  <a:endParaRPr lang="en-IL" sz="900" b="1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73953ED-9FEE-B19E-7389-F522B7E2F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998" y="5288929"/>
                  <a:ext cx="238848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5000" r="-1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873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Common running time functions</a:t>
            </a:r>
            <a:endParaRPr kumimoji="0"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41C01-341B-EC4D-9C3B-6DA65B0A2C5B}"/>
                  </a:ext>
                </a:extLst>
              </p:cNvPr>
              <p:cNvSpPr txBox="1"/>
              <p:nvPr/>
            </p:nvSpPr>
            <p:spPr>
              <a:xfrm>
                <a:off x="600957" y="2300517"/>
                <a:ext cx="20410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41C01-341B-EC4D-9C3B-6DA65B0A2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57" y="2300517"/>
                <a:ext cx="2041047" cy="276999"/>
              </a:xfrm>
              <a:prstGeom prst="rect">
                <a:avLst/>
              </a:prstGeom>
              <a:blipFill>
                <a:blip r:embed="rId3"/>
                <a:stretch>
                  <a:fillRect t="-833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B474B4-804C-A744-AF84-3707B38C28BA}"/>
                  </a:ext>
                </a:extLst>
              </p:cNvPr>
              <p:cNvSpPr txBox="1"/>
              <p:nvPr/>
            </p:nvSpPr>
            <p:spPr>
              <a:xfrm>
                <a:off x="747006" y="2773853"/>
                <a:ext cx="15543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B474B4-804C-A744-AF84-3707B38C2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06" y="2773853"/>
                <a:ext cx="1554399" cy="276999"/>
              </a:xfrm>
              <a:prstGeom prst="rect">
                <a:avLst/>
              </a:prstGeom>
              <a:blipFill>
                <a:blip r:embed="rId4"/>
                <a:stretch>
                  <a:fillRect l="-4065" t="-34783" r="-487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0F6E52-ED1C-FD4B-934C-A81AB08FB635}"/>
                  </a:ext>
                </a:extLst>
              </p:cNvPr>
              <p:cNvSpPr txBox="1"/>
              <p:nvPr/>
            </p:nvSpPr>
            <p:spPr>
              <a:xfrm>
                <a:off x="-187333" y="3316944"/>
                <a:ext cx="34709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+15</m:t>
                      </m:r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0F6E52-ED1C-FD4B-934C-A81AB08F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7333" y="3316944"/>
                <a:ext cx="3470959" cy="276999"/>
              </a:xfrm>
              <a:prstGeom prst="rect">
                <a:avLst/>
              </a:prstGeom>
              <a:blipFill>
                <a:blip r:embed="rId5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50A744-2F81-8D4C-9958-6CF690E00476}"/>
                  </a:ext>
                </a:extLst>
              </p:cNvPr>
              <p:cNvSpPr txBox="1"/>
              <p:nvPr/>
            </p:nvSpPr>
            <p:spPr>
              <a:xfrm>
                <a:off x="441486" y="3859212"/>
                <a:ext cx="27490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)+500∙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50A744-2F81-8D4C-9958-6CF690E00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6" y="3859212"/>
                <a:ext cx="2749057" cy="276999"/>
              </a:xfrm>
              <a:prstGeom prst="rect">
                <a:avLst/>
              </a:prstGeom>
              <a:blipFill>
                <a:blip r:embed="rId6"/>
                <a:stretch>
                  <a:fillRect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F6C2C7-EA96-194F-8BDB-56A3A9CA9DD2}"/>
                  </a:ext>
                </a:extLst>
              </p:cNvPr>
              <p:cNvSpPr txBox="1"/>
              <p:nvPr/>
            </p:nvSpPr>
            <p:spPr>
              <a:xfrm>
                <a:off x="250663" y="4425782"/>
                <a:ext cx="21104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F6C2C7-EA96-194F-8BDB-56A3A9CA9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63" y="4425782"/>
                <a:ext cx="2110495" cy="276999"/>
              </a:xfrm>
              <a:prstGeom prst="rect">
                <a:avLst/>
              </a:prstGeom>
              <a:blipFill>
                <a:blip r:embed="rId7"/>
                <a:stretch>
                  <a:fillRect t="-434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CFCB7D-F65D-0A4F-97B2-3CB9107A56D1}"/>
                  </a:ext>
                </a:extLst>
              </p:cNvPr>
              <p:cNvSpPr txBox="1"/>
              <p:nvPr/>
            </p:nvSpPr>
            <p:spPr>
              <a:xfrm>
                <a:off x="3026107" y="2277367"/>
                <a:ext cx="831495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CFCB7D-F65D-0A4F-97B2-3CB9107A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07" y="2277367"/>
                <a:ext cx="831495" cy="283219"/>
              </a:xfrm>
              <a:prstGeom prst="rect">
                <a:avLst/>
              </a:prstGeom>
              <a:blipFill>
                <a:blip r:embed="rId8"/>
                <a:stretch>
                  <a:fillRect t="-13043" r="-151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10E363-7C48-9E46-A7F5-97C4275BAA0B}"/>
                  </a:ext>
                </a:extLst>
              </p:cNvPr>
              <p:cNvSpPr txBox="1"/>
              <p:nvPr/>
            </p:nvSpPr>
            <p:spPr>
              <a:xfrm>
                <a:off x="3135445" y="3298359"/>
                <a:ext cx="8314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10E363-7C48-9E46-A7F5-97C4275BA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45" y="3298359"/>
                <a:ext cx="831495" cy="276999"/>
              </a:xfrm>
              <a:prstGeom prst="rect">
                <a:avLst/>
              </a:prstGeom>
              <a:blipFill>
                <a:blip r:embed="rId9"/>
                <a:stretch>
                  <a:fillRect l="-8955" t="-13043" r="-1641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D20A2AF-87D8-AA47-B11D-C9041CCD41E4}"/>
                  </a:ext>
                </a:extLst>
              </p:cNvPr>
              <p:cNvSpPr txBox="1"/>
              <p:nvPr/>
            </p:nvSpPr>
            <p:spPr>
              <a:xfrm>
                <a:off x="2882801" y="3859212"/>
                <a:ext cx="161763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D20A2AF-87D8-AA47-B11D-C9041CCD4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801" y="3859212"/>
                <a:ext cx="1617630" cy="276999"/>
              </a:xfrm>
              <a:prstGeom prst="rect">
                <a:avLst/>
              </a:prstGeom>
              <a:blipFill>
                <a:blip r:embed="rId10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42AEC5-BA60-5348-AAD1-B051DAFC0885}"/>
                  </a:ext>
                </a:extLst>
              </p:cNvPr>
              <p:cNvSpPr txBox="1"/>
              <p:nvPr/>
            </p:nvSpPr>
            <p:spPr>
              <a:xfrm>
                <a:off x="3064584" y="4401480"/>
                <a:ext cx="77119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42AEC5-BA60-5348-AAD1-B051DAFC0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84" y="4401480"/>
                <a:ext cx="771198" cy="276999"/>
              </a:xfrm>
              <a:prstGeom prst="rect">
                <a:avLst/>
              </a:prstGeom>
              <a:blipFill>
                <a:blip r:embed="rId11"/>
                <a:stretch>
                  <a:fillRect r="-327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E4035B-DC3A-2243-AA34-401DA5D273BB}"/>
                  </a:ext>
                </a:extLst>
              </p:cNvPr>
              <p:cNvSpPr txBox="1"/>
              <p:nvPr/>
            </p:nvSpPr>
            <p:spPr>
              <a:xfrm>
                <a:off x="750335" y="1388567"/>
                <a:ext cx="1052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E4035B-DC3A-2243-AA34-401DA5D2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35" y="1388567"/>
                <a:ext cx="1052942" cy="276999"/>
              </a:xfrm>
              <a:prstGeom prst="rect">
                <a:avLst/>
              </a:prstGeom>
              <a:blipFill>
                <a:blip r:embed="rId12"/>
                <a:stretch>
                  <a:fillRect l="-833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DF705-9CAE-3046-9F3F-01E949C61778}"/>
                  </a:ext>
                </a:extLst>
              </p:cNvPr>
              <p:cNvSpPr txBox="1"/>
              <p:nvPr/>
            </p:nvSpPr>
            <p:spPr>
              <a:xfrm>
                <a:off x="2969562" y="1395007"/>
                <a:ext cx="8314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DF705-9CAE-3046-9F3F-01E949C6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562" y="1395007"/>
                <a:ext cx="831495" cy="276999"/>
              </a:xfrm>
              <a:prstGeom prst="rect">
                <a:avLst/>
              </a:prstGeom>
              <a:blipFill>
                <a:blip r:embed="rId1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CC075-FCFA-F04B-8537-B5BDCB38966C}"/>
                  </a:ext>
                </a:extLst>
              </p:cNvPr>
              <p:cNvSpPr txBox="1"/>
              <p:nvPr/>
            </p:nvSpPr>
            <p:spPr>
              <a:xfrm>
                <a:off x="3057486" y="2731287"/>
                <a:ext cx="831495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CC075-FCFA-F04B-8537-B5BDCB389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486" y="2731287"/>
                <a:ext cx="831495" cy="283219"/>
              </a:xfrm>
              <a:prstGeom prst="rect">
                <a:avLst/>
              </a:prstGeom>
              <a:blipFill>
                <a:blip r:embed="rId14"/>
                <a:stretch>
                  <a:fillRect t="-1739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43355E7C-96A4-1040-B103-06C2EB2E2787}"/>
              </a:ext>
            </a:extLst>
          </p:cNvPr>
          <p:cNvSpPr/>
          <p:nvPr/>
        </p:nvSpPr>
        <p:spPr bwMode="auto">
          <a:xfrm>
            <a:off x="4241706" y="1375265"/>
            <a:ext cx="530704" cy="3416890"/>
          </a:xfrm>
          <a:prstGeom prst="rightBrace">
            <a:avLst>
              <a:gd name="adj1" fmla="val 45980"/>
              <a:gd name="adj2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0C6E7719-7EA7-6943-98F2-6BEF9C470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7061" y="2872896"/>
            <a:ext cx="3618237" cy="122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7938" indent="-7938" algn="l">
              <a:spcBef>
                <a:spcPct val="4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n = input size</a:t>
            </a:r>
            <a:endParaRPr lang="en-US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F27C3-8E49-840E-6ECD-6CACB6E09117}"/>
                  </a:ext>
                </a:extLst>
              </p:cNvPr>
              <p:cNvSpPr txBox="1"/>
              <p:nvPr/>
            </p:nvSpPr>
            <p:spPr>
              <a:xfrm>
                <a:off x="752746" y="1805052"/>
                <a:ext cx="28767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519∙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+17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L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F27C3-8E49-840E-6ECD-6CACB6E09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6" y="1805052"/>
                <a:ext cx="2876734" cy="276999"/>
              </a:xfrm>
              <a:prstGeom prst="rect">
                <a:avLst/>
              </a:prstGeom>
              <a:blipFill>
                <a:blip r:embed="rId15"/>
                <a:stretch>
                  <a:fillRect l="-3084" t="-173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CF5916-764D-ED7C-62A6-B140A6CFC8B2}"/>
                  </a:ext>
                </a:extLst>
              </p:cNvPr>
              <p:cNvSpPr txBox="1"/>
              <p:nvPr/>
            </p:nvSpPr>
            <p:spPr>
              <a:xfrm>
                <a:off x="2969562" y="1803126"/>
                <a:ext cx="8314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CF5916-764D-ED7C-62A6-B140A6CFC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562" y="1803126"/>
                <a:ext cx="831495" cy="276999"/>
              </a:xfrm>
              <a:prstGeom prst="rect">
                <a:avLst/>
              </a:prstGeom>
              <a:blipFill>
                <a:blip r:embed="rId16"/>
                <a:stretch>
                  <a:fillRect t="-1818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9">
            <a:extLst>
              <a:ext uri="{FF2B5EF4-FFF2-40B4-BE49-F238E27FC236}">
                <a16:creationId xmlns:a16="http://schemas.microsoft.com/office/drawing/2014/main" id="{1E375E8D-DF06-5063-EDD1-B61E680D3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69" y="863418"/>
            <a:ext cx="3618237" cy="122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7938" indent="-7938" algn="l">
              <a:spcBef>
                <a:spcPct val="4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Examples</a:t>
            </a:r>
            <a:endParaRPr lang="en-US" i="1" u="sng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039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Common running time functions</a:t>
            </a:r>
            <a:endParaRPr kumimoji="0" lang="en-US" dirty="0">
              <a:solidFill>
                <a:srgbClr val="0066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2DE4E1-68FC-3A45-A000-E76B3C8C6D0E}"/>
              </a:ext>
            </a:extLst>
          </p:cNvPr>
          <p:cNvGrpSpPr/>
          <p:nvPr/>
        </p:nvGrpSpPr>
        <p:grpSpPr>
          <a:xfrm>
            <a:off x="197965" y="3648210"/>
            <a:ext cx="3199451" cy="2381808"/>
            <a:chOff x="0" y="3301661"/>
            <a:chExt cx="3199451" cy="238180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21A547-0AAF-084D-96A4-6C2E25DBD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176" r="66719"/>
            <a:stretch/>
          </p:blipFill>
          <p:spPr>
            <a:xfrm>
              <a:off x="0" y="3301661"/>
              <a:ext cx="3043238" cy="23818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43826A-2C30-E547-A316-FCE5EDF601A7}"/>
                    </a:ext>
                  </a:extLst>
                </p:cNvPr>
                <p:cNvSpPr txBox="1"/>
                <p:nvPr/>
              </p:nvSpPr>
              <p:spPr>
                <a:xfrm>
                  <a:off x="2516958" y="4804409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43826A-2C30-E547-A316-FCE5EDF60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958" y="4804409"/>
                  <a:ext cx="181460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8FB4ADA-4CDD-784E-B687-DAFF73217F86}"/>
                </a:ext>
              </a:extLst>
            </p:cNvPr>
            <p:cNvSpPr/>
            <p:nvPr/>
          </p:nvSpPr>
          <p:spPr bwMode="auto">
            <a:xfrm rot="19979997">
              <a:off x="1000345" y="3566225"/>
              <a:ext cx="1241879" cy="68154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629AED-5616-CF4B-B0BE-BB1C4CE409B5}"/>
                    </a:ext>
                  </a:extLst>
                </p:cNvPr>
                <p:cNvSpPr txBox="1"/>
                <p:nvPr/>
              </p:nvSpPr>
              <p:spPr>
                <a:xfrm>
                  <a:off x="2216989" y="3902224"/>
                  <a:ext cx="982462" cy="38919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sz="14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14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 sz="1400">
                    <a:solidFill>
                      <a:srgbClr val="0037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629AED-5616-CF4B-B0BE-BB1C4CE40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989" y="3902224"/>
                  <a:ext cx="982462" cy="3891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AFAD14-316C-864A-A8EA-E0819D9E9DBC}"/>
                </a:ext>
              </a:extLst>
            </p:cNvPr>
            <p:cNvSpPr txBox="1"/>
            <p:nvPr/>
          </p:nvSpPr>
          <p:spPr>
            <a:xfrm rot="20219902">
              <a:off x="838871" y="3953690"/>
              <a:ext cx="141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logarithmic</a:t>
              </a:r>
              <a:endParaRPr lang="en-IL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1B3F28-9E97-5246-B697-AEE4327DF4E0}"/>
              </a:ext>
            </a:extLst>
          </p:cNvPr>
          <p:cNvGrpSpPr/>
          <p:nvPr/>
        </p:nvGrpSpPr>
        <p:grpSpPr>
          <a:xfrm>
            <a:off x="-16347" y="1216089"/>
            <a:ext cx="3306744" cy="2146934"/>
            <a:chOff x="0" y="717325"/>
            <a:chExt cx="3306744" cy="21469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65F034-A50F-464B-BE30-EFDBC8CFA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837" b="52385"/>
            <a:stretch/>
          </p:blipFill>
          <p:spPr>
            <a:xfrm>
              <a:off x="0" y="717325"/>
              <a:ext cx="3306744" cy="214693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5E00816-9E3C-C749-AAC5-81FD85A43F8C}"/>
                </a:ext>
              </a:extLst>
            </p:cNvPr>
            <p:cNvSpPr/>
            <p:nvPr/>
          </p:nvSpPr>
          <p:spPr bwMode="auto">
            <a:xfrm>
              <a:off x="1013254" y="1577540"/>
              <a:ext cx="1005016" cy="68154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C2A03F-F244-9F44-82FF-C56A78200A76}"/>
                </a:ext>
              </a:extLst>
            </p:cNvPr>
            <p:cNvGrpSpPr/>
            <p:nvPr/>
          </p:nvGrpSpPr>
          <p:grpSpPr>
            <a:xfrm>
              <a:off x="1457715" y="942952"/>
              <a:ext cx="1416351" cy="338554"/>
              <a:chOff x="1523773" y="458223"/>
              <a:chExt cx="1416351" cy="33855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1211C6-E45B-BB43-9E6E-374EABBAED1C}"/>
                  </a:ext>
                </a:extLst>
              </p:cNvPr>
              <p:cNvSpPr txBox="1"/>
              <p:nvPr/>
            </p:nvSpPr>
            <p:spPr>
              <a:xfrm>
                <a:off x="1523773" y="458223"/>
                <a:ext cx="10858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L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onstant</a:t>
                </a:r>
                <a:r>
                  <a:rPr lang="en-IL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1C77887-B301-4A4F-844A-CBC267903120}"/>
                      </a:ext>
                    </a:extLst>
                  </p:cNvPr>
                  <p:cNvSpPr txBox="1"/>
                  <p:nvPr/>
                </p:nvSpPr>
                <p:spPr>
                  <a:xfrm>
                    <a:off x="2279121" y="500648"/>
                    <a:ext cx="661003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oMath>
                      </m:oMathPara>
                    </a14:m>
                    <a:endParaRPr lang="en-IL" sz="1400">
                      <a:solidFill>
                        <a:srgbClr val="0037C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1C77887-B301-4A4F-844A-CBC2679031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9121" y="500648"/>
                    <a:ext cx="661003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D8CAD2A-A6A1-6446-9CF8-149A8EA221A5}"/>
                    </a:ext>
                  </a:extLst>
                </p:cNvPr>
                <p:cNvSpPr txBox="1"/>
                <p:nvPr/>
              </p:nvSpPr>
              <p:spPr>
                <a:xfrm>
                  <a:off x="2844542" y="2096829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D8CAD2A-A6A1-6446-9CF8-149A8EA22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542" y="2096829"/>
                  <a:ext cx="181460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2500" r="-625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6E382E-4F44-9343-898A-FB2DAB23FA11}"/>
              </a:ext>
            </a:extLst>
          </p:cNvPr>
          <p:cNvGrpSpPr/>
          <p:nvPr/>
        </p:nvGrpSpPr>
        <p:grpSpPr>
          <a:xfrm>
            <a:off x="6438571" y="1098684"/>
            <a:ext cx="2600325" cy="2204658"/>
            <a:chOff x="6454918" y="599920"/>
            <a:chExt cx="2600325" cy="220465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281683-4DBA-B747-BEE4-15491B8D7F54}"/>
                </a:ext>
              </a:extLst>
            </p:cNvPr>
            <p:cNvGrpSpPr/>
            <p:nvPr/>
          </p:nvGrpSpPr>
          <p:grpSpPr>
            <a:xfrm>
              <a:off x="6454918" y="599920"/>
              <a:ext cx="2600325" cy="2204658"/>
              <a:chOff x="6543675" y="783512"/>
              <a:chExt cx="2600325" cy="220465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60AAFC1-B082-CA46-A8AA-810410594D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562" t="-3868" b="59777"/>
              <a:stretch/>
            </p:blipFill>
            <p:spPr>
              <a:xfrm>
                <a:off x="6543675" y="1000125"/>
                <a:ext cx="2600325" cy="1988045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40FF68C-955D-DD45-849A-158C9260AA93}"/>
                  </a:ext>
                </a:extLst>
              </p:cNvPr>
              <p:cNvSpPr/>
              <p:nvPr/>
            </p:nvSpPr>
            <p:spPr bwMode="auto">
              <a:xfrm rot="20067961">
                <a:off x="7698229" y="1945456"/>
                <a:ext cx="1005016" cy="46076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L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charset="0"/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F4528BF-A363-094B-B386-E8A2F5FF8F97}"/>
                  </a:ext>
                </a:extLst>
              </p:cNvPr>
              <p:cNvGrpSpPr/>
              <p:nvPr/>
            </p:nvGrpSpPr>
            <p:grpSpPr>
              <a:xfrm>
                <a:off x="7546997" y="783512"/>
                <a:ext cx="1188436" cy="1700213"/>
                <a:chOff x="7546997" y="783512"/>
                <a:chExt cx="1188436" cy="170021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FA717AA8-8B51-E948-BAB6-B1EC4F5D27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3938" y="1111864"/>
                      <a:ext cx="831495" cy="3296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IL" sz="1400">
                        <a:solidFill>
                          <a:srgbClr val="0037C0"/>
                        </a:solidFill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FA717AA8-8B51-E948-BAB6-B1EC4F5D27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03938" y="1111864"/>
                      <a:ext cx="831495" cy="3296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1112C16-56C0-714D-A30E-F7A1F41F1B1D}"/>
                    </a:ext>
                  </a:extLst>
                </p:cNvPr>
                <p:cNvSpPr txBox="1"/>
                <p:nvPr/>
              </p:nvSpPr>
              <p:spPr>
                <a:xfrm rot="18626740">
                  <a:off x="6866167" y="1464342"/>
                  <a:ext cx="17002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polynomial</a:t>
                  </a:r>
                  <a:r>
                    <a:rPr lang="en-IL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97478D6-0A12-F841-AFBA-2B48E89863E4}"/>
                    </a:ext>
                  </a:extLst>
                </p:cNvPr>
                <p:cNvSpPr txBox="1"/>
                <p:nvPr/>
              </p:nvSpPr>
              <p:spPr>
                <a:xfrm>
                  <a:off x="8674585" y="2178867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97478D6-0A12-F841-AFBA-2B48E8986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585" y="2178867"/>
                  <a:ext cx="181460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6667" r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A59441-3A01-F145-AE2B-04F2FCD72821}"/>
              </a:ext>
            </a:extLst>
          </p:cNvPr>
          <p:cNvGrpSpPr/>
          <p:nvPr/>
        </p:nvGrpSpPr>
        <p:grpSpPr>
          <a:xfrm>
            <a:off x="3612693" y="3740922"/>
            <a:ext cx="2593932" cy="2111594"/>
            <a:chOff x="3629040" y="3242158"/>
            <a:chExt cx="2593932" cy="211159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FC9803E-8FB1-8D45-96A0-72F47DB43D2E}"/>
                </a:ext>
              </a:extLst>
            </p:cNvPr>
            <p:cNvGrpSpPr/>
            <p:nvPr/>
          </p:nvGrpSpPr>
          <p:grpSpPr>
            <a:xfrm>
              <a:off x="3629040" y="3242158"/>
              <a:ext cx="2593932" cy="2111594"/>
              <a:chOff x="3014663" y="3571875"/>
              <a:chExt cx="2593932" cy="211159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3825EF06-8115-D140-826F-C7FDCE2CF1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69" t="53169" r="38664"/>
              <a:stretch/>
            </p:blipFill>
            <p:spPr>
              <a:xfrm>
                <a:off x="3014663" y="3571875"/>
                <a:ext cx="2593932" cy="2111594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2F4C8F4-E2DC-4142-B618-9D84E7678C3A}"/>
                  </a:ext>
                </a:extLst>
              </p:cNvPr>
              <p:cNvSpPr/>
              <p:nvPr/>
            </p:nvSpPr>
            <p:spPr bwMode="auto">
              <a:xfrm>
                <a:off x="4320746" y="4557271"/>
                <a:ext cx="1005016" cy="68154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L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charset="0"/>
                  <a:ea typeface="ＭＳ Ｐゴシック" charset="-128"/>
                  <a:cs typeface="ＭＳ Ｐゴシック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E6F1BA3-68F6-8D42-BF5E-AC2A6301F5F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6808" y="3731342"/>
                    <a:ext cx="1212229" cy="3332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L" sz="1400">
                      <a:solidFill>
                        <a:srgbClr val="0037C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E6F1BA3-68F6-8D42-BF5E-AC2A6301F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6808" y="3731342"/>
                    <a:ext cx="1212229" cy="3332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704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1677E9-7A90-0A4D-96F5-4633B35150A6}"/>
                  </a:ext>
                </a:extLst>
              </p:cNvPr>
              <p:cNvSpPr txBox="1"/>
              <p:nvPr/>
            </p:nvSpPr>
            <p:spPr>
              <a:xfrm rot="18077779">
                <a:off x="3263430" y="4303151"/>
                <a:ext cx="14159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log-linear</a:t>
                </a:r>
                <a:endParaRPr lang="en-IL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59ADC1D-3431-1C44-8828-058E48858F92}"/>
                    </a:ext>
                  </a:extLst>
                </p:cNvPr>
                <p:cNvSpPr txBox="1"/>
                <p:nvPr/>
              </p:nvSpPr>
              <p:spPr>
                <a:xfrm>
                  <a:off x="5813222" y="4680489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59ADC1D-3431-1C44-8828-058E48858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222" y="4680489"/>
                  <a:ext cx="181460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FA1FC-C4ED-6D40-BFFE-55751055A17A}"/>
              </a:ext>
            </a:extLst>
          </p:cNvPr>
          <p:cNvGrpSpPr/>
          <p:nvPr/>
        </p:nvGrpSpPr>
        <p:grpSpPr>
          <a:xfrm>
            <a:off x="3321700" y="1504539"/>
            <a:ext cx="3296532" cy="2115826"/>
            <a:chOff x="3338047" y="1005775"/>
            <a:chExt cx="3296532" cy="21158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B5541E9-6DAB-454D-9C2D-0837DF905A51}"/>
                </a:ext>
              </a:extLst>
            </p:cNvPr>
            <p:cNvGrpSpPr/>
            <p:nvPr/>
          </p:nvGrpSpPr>
          <p:grpSpPr>
            <a:xfrm>
              <a:off x="3338047" y="1005775"/>
              <a:ext cx="3296532" cy="2115826"/>
              <a:chOff x="3465314" y="1174530"/>
              <a:chExt cx="3296532" cy="211582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0FF26BA-FE86-CF4F-A955-5D752F36EA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896" r="29771" b="53075"/>
              <a:stretch/>
            </p:blipFill>
            <p:spPr>
              <a:xfrm>
                <a:off x="3465314" y="1174531"/>
                <a:ext cx="2956486" cy="2115825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AC2468D-FDDB-1643-8E33-0BC1DDB475D0}"/>
                  </a:ext>
                </a:extLst>
              </p:cNvPr>
              <p:cNvSpPr/>
              <p:nvPr/>
            </p:nvSpPr>
            <p:spPr bwMode="auto">
              <a:xfrm>
                <a:off x="4176004" y="1174530"/>
                <a:ext cx="1005016" cy="75312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L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charset="0"/>
                  <a:ea typeface="ＭＳ Ｐゴシック" charset="-128"/>
                  <a:cs typeface="ＭＳ Ｐゴシック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0A71AEC-D9E5-3147-88F0-317B3C97AD8E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351" y="1477867"/>
                    <a:ext cx="831495" cy="38174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0800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L" sz="1400">
                      <a:solidFill>
                        <a:srgbClr val="0037C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0A71AEC-D9E5-3147-88F0-317B3C97AD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351" y="1477867"/>
                    <a:ext cx="831495" cy="38174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967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E952695-B9A3-4D41-89E3-C63ED51719CE}"/>
                    </a:ext>
                  </a:extLst>
                </p:cNvPr>
                <p:cNvSpPr txBox="1"/>
                <p:nvPr/>
              </p:nvSpPr>
              <p:spPr>
                <a:xfrm>
                  <a:off x="5858436" y="2138422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E952695-B9A3-4D41-89E3-C63ED5171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8436" y="2138422"/>
                  <a:ext cx="181460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E9CFE7-F3E9-E94B-840A-E792638EF8D7}"/>
                </a:ext>
              </a:extLst>
            </p:cNvPr>
            <p:cNvSpPr txBox="1"/>
            <p:nvPr/>
          </p:nvSpPr>
          <p:spPr>
            <a:xfrm rot="19983151">
              <a:off x="4510827" y="1384151"/>
              <a:ext cx="1085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  <a:endParaRPr lang="en-IL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CDFDBD-67D5-BC45-820B-4FD8A823132D}"/>
              </a:ext>
            </a:extLst>
          </p:cNvPr>
          <p:cNvGrpSpPr/>
          <p:nvPr/>
        </p:nvGrpSpPr>
        <p:grpSpPr>
          <a:xfrm>
            <a:off x="6462716" y="3845825"/>
            <a:ext cx="2681284" cy="2111951"/>
            <a:chOff x="6479063" y="3347061"/>
            <a:chExt cx="2681284" cy="21119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EC287A-8E07-1044-88FC-8DBCFB04B75A}"/>
                </a:ext>
              </a:extLst>
            </p:cNvPr>
            <p:cNvGrpSpPr/>
            <p:nvPr/>
          </p:nvGrpSpPr>
          <p:grpSpPr>
            <a:xfrm>
              <a:off x="6479063" y="3347061"/>
              <a:ext cx="2681284" cy="2111951"/>
              <a:chOff x="6479063" y="3347061"/>
              <a:chExt cx="2681284" cy="211195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6E35F07-4ADF-E941-9B81-C1C6C9F21CF4}"/>
                  </a:ext>
                </a:extLst>
              </p:cNvPr>
              <p:cNvGrpSpPr/>
              <p:nvPr/>
            </p:nvGrpSpPr>
            <p:grpSpPr>
              <a:xfrm>
                <a:off x="6479063" y="3347061"/>
                <a:ext cx="2681284" cy="2111951"/>
                <a:chOff x="6462716" y="3573670"/>
                <a:chExt cx="2681284" cy="2111951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04ACAFA-491B-CB48-BE15-DCD597669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6406" t="53169" r="4271" b="-1"/>
                <a:stretch/>
              </p:blipFill>
              <p:spPr>
                <a:xfrm>
                  <a:off x="6462716" y="3574027"/>
                  <a:ext cx="2681284" cy="2111594"/>
                </a:xfrm>
                <a:prstGeom prst="rect">
                  <a:avLst/>
                </a:prstGeom>
              </p:spPr>
            </p:pic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25B106A-0BA3-CB4C-B926-EBC1C32274EB}"/>
                    </a:ext>
                  </a:extLst>
                </p:cNvPr>
                <p:cNvSpPr/>
                <p:nvPr/>
              </p:nvSpPr>
              <p:spPr bwMode="auto">
                <a:xfrm rot="20354324">
                  <a:off x="7476854" y="4365671"/>
                  <a:ext cx="1221997" cy="681542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IL" sz="11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510D82A9-040A-D248-9FC3-FF9ECD5162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81039" y="3573670"/>
                      <a:ext cx="771198" cy="2154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IL" sz="1400">
                        <a:solidFill>
                          <a:srgbClr val="0037C0"/>
                        </a:solidFill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510D82A9-040A-D248-9FC3-FF9ECD5162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81039" y="3573670"/>
                      <a:ext cx="771198" cy="21544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1A34AAF-AF3F-4E4C-B375-2227C036E3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35725" y="4695133"/>
                    <a:ext cx="18146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IL" sz="1600">
                      <a:solidFill>
                        <a:srgbClr val="0037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1A34AAF-AF3F-4E4C-B375-2227C036E3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35725" y="4695133"/>
                    <a:ext cx="181460" cy="24622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3333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6D7971-940F-FC44-92B9-D3746C4DAF7C}"/>
                </a:ext>
              </a:extLst>
            </p:cNvPr>
            <p:cNvSpPr txBox="1"/>
            <p:nvPr/>
          </p:nvSpPr>
          <p:spPr>
            <a:xfrm rot="17704612">
              <a:off x="6982395" y="4026816"/>
              <a:ext cx="141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  <a:endParaRPr lang="en-IL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72C17E-D091-9D47-BABD-89F0C169FD1C}"/>
              </a:ext>
            </a:extLst>
          </p:cNvPr>
          <p:cNvSpPr/>
          <p:nvPr/>
        </p:nvSpPr>
        <p:spPr bwMode="auto">
          <a:xfrm>
            <a:off x="304800" y="1025236"/>
            <a:ext cx="6157916" cy="241036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01373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456AE-0955-2843-E482-A1A286A9F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E4A44F40-CDE1-2C5B-507F-6C90DA01EB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 plan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DB5A1BF-8848-54CC-F26B-06B8F8969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1162629"/>
            <a:ext cx="6369661" cy="522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Program efficiency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Searching algorithms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Sorting algorithms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Graph algorithms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Times New Roman"/>
                <a:cs typeface="Times New Roman"/>
              </a:rPr>
              <a:t>(a taste)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206C42E9-9785-471B-0E4C-C96BA6D5A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009" y="1245358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11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FEE7B-1F9D-4D46-870F-C745D9629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62F1BACD-354A-F3DC-5641-84A4F140D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Linear VS constant running time</a:t>
            </a:r>
            <a:endParaRPr kumimoji="0"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A3704-6945-6D51-DBCA-1AD9E0DAF345}"/>
              </a:ext>
            </a:extLst>
          </p:cNvPr>
          <p:cNvGrpSpPr/>
          <p:nvPr/>
        </p:nvGrpSpPr>
        <p:grpSpPr>
          <a:xfrm>
            <a:off x="370073" y="819573"/>
            <a:ext cx="6894326" cy="862274"/>
            <a:chOff x="370073" y="819573"/>
            <a:chExt cx="6894326" cy="862274"/>
          </a:xfrm>
        </p:grpSpPr>
        <p:sp>
          <p:nvSpPr>
            <p:cNvPr id="109" name="Text Box 18">
              <a:extLst>
                <a:ext uri="{FF2B5EF4-FFF2-40B4-BE49-F238E27FC236}">
                  <a16:creationId xmlns:a16="http://schemas.microsoft.com/office/drawing/2014/main" id="{863091A1-136B-C067-D6C7-D4EF6D0DC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4871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150" name="Text Box 18">
              <a:extLst>
                <a:ext uri="{FF2B5EF4-FFF2-40B4-BE49-F238E27FC236}">
                  <a16:creationId xmlns:a16="http://schemas.microsoft.com/office/drawing/2014/main" id="{6E642C79-31CE-3D90-98DE-A5E859444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3286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51" name="Text Box 18">
              <a:extLst>
                <a:ext uri="{FF2B5EF4-FFF2-40B4-BE49-F238E27FC236}">
                  <a16:creationId xmlns:a16="http://schemas.microsoft.com/office/drawing/2014/main" id="{6655C326-F10E-2BA2-D773-54FB533F0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539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52" name="Text Box 18">
              <a:extLst>
                <a:ext uri="{FF2B5EF4-FFF2-40B4-BE49-F238E27FC236}">
                  <a16:creationId xmlns:a16="http://schemas.microsoft.com/office/drawing/2014/main" id="{E3DF532A-203A-0138-29DE-1B9F64F35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954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53" name="Text Box 18">
              <a:extLst>
                <a:ext uri="{FF2B5EF4-FFF2-40B4-BE49-F238E27FC236}">
                  <a16:creationId xmlns:a16="http://schemas.microsoft.com/office/drawing/2014/main" id="{4F477E0B-4E4B-4ABD-7162-BDF64D4DB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8208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4" name="Text Box 18">
              <a:extLst>
                <a:ext uri="{FF2B5EF4-FFF2-40B4-BE49-F238E27FC236}">
                  <a16:creationId xmlns:a16="http://schemas.microsoft.com/office/drawing/2014/main" id="{844BA7D9-7A95-6F22-A80A-E2ACE67E5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6623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55" name="Text Box 18">
              <a:extLst>
                <a:ext uri="{FF2B5EF4-FFF2-40B4-BE49-F238E27FC236}">
                  <a16:creationId xmlns:a16="http://schemas.microsoft.com/office/drawing/2014/main" id="{AA58AC7B-9F0C-52D5-D3FA-F3209B8CD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4876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56" name="Text Box 18">
              <a:extLst>
                <a:ext uri="{FF2B5EF4-FFF2-40B4-BE49-F238E27FC236}">
                  <a16:creationId xmlns:a16="http://schemas.microsoft.com/office/drawing/2014/main" id="{D4EFF561-6F29-1048-A9CF-83ED758C5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3291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201" name="Rectangle 16">
              <a:extLst>
                <a:ext uri="{FF2B5EF4-FFF2-40B4-BE49-F238E27FC236}">
                  <a16:creationId xmlns:a16="http://schemas.microsoft.com/office/drawing/2014/main" id="{78D07ECF-1B94-A81A-C4EC-510373638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73" y="819573"/>
              <a:ext cx="6894326" cy="435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Removing element </a:t>
              </a:r>
              <a:r>
                <a:rPr kumimoji="0" lang="en-US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an ordered array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with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size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elements:</a:t>
              </a:r>
            </a:p>
          </p:txBody>
        </p:sp>
      </p:grpSp>
      <p:sp>
        <p:nvSpPr>
          <p:cNvPr id="41" name="Text Box 56">
            <a:extLst>
              <a:ext uri="{FF2B5EF4-FFF2-40B4-BE49-F238E27FC236}">
                <a16:creationId xmlns:a16="http://schemas.microsoft.com/office/drawing/2014/main" id="{3180F1DD-5434-C7BF-A16B-2E6B87C6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805" y="1366936"/>
            <a:ext cx="167180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600" dirty="0">
                <a:latin typeface="Times New Roman"/>
                <a:cs typeface="Times New Roman"/>
              </a:rPr>
              <a:t>s</a:t>
            </a:r>
            <a:r>
              <a:rPr lang="en-US" sz="1600" b="0" dirty="0">
                <a:latin typeface="Times New Roman"/>
                <a:cs typeface="Times New Roman"/>
              </a:rPr>
              <a:t>ize = </a:t>
            </a:r>
            <a:r>
              <a:rPr lang="en-US" sz="1600" b="0" i="1" dirty="0">
                <a:latin typeface="Times New Roman"/>
                <a:cs typeface="Times New Roman"/>
              </a:rPr>
              <a:t>8</a:t>
            </a:r>
            <a:endParaRPr lang="en-US" sz="1200" b="0" dirty="0">
              <a:latin typeface="Consolas"/>
              <a:cs typeface="Consolas"/>
            </a:endParaRPr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73EB999A-C865-575E-76D9-2131E5E7B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485" y="1976323"/>
            <a:ext cx="7052034" cy="1452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algorithm’s input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object consisting of three fields: </a:t>
            </a:r>
            <a:r>
              <a:rPr kumimoji="0"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array itself, </a:t>
            </a:r>
            <a:r>
              <a:rPr kumimoji="0"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maxSize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fixed length of the array, and </a:t>
            </a:r>
            <a:r>
              <a:rPr kumimoji="0"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number of elements that are presently in the array. Thus the actual input size is </a:t>
            </a:r>
            <a:r>
              <a:rPr kumimoji="0"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kumimoji="0"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example above the array is presently full: </a:t>
            </a:r>
            <a:r>
              <a:rPr kumimoji="0"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size = maxSize</a:t>
            </a:r>
          </a:p>
        </p:txBody>
      </p:sp>
    </p:spTree>
    <p:extLst>
      <p:ext uri="{BB962C8B-B14F-4D97-AF65-F5344CB8AC3E}">
        <p14:creationId xmlns:p14="http://schemas.microsoft.com/office/powerpoint/2010/main" val="30243915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CF66-993F-ADB3-FCB3-F980946A1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12065C37-B264-B117-AE1E-BD52EE794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Linear VS constant running time</a:t>
            </a:r>
            <a:endParaRPr kumimoji="0" lang="en-US" dirty="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F0016A-074A-0AAE-ADEA-5A4F76E7C0EB}"/>
              </a:ext>
            </a:extLst>
          </p:cNvPr>
          <p:cNvGrpSpPr/>
          <p:nvPr/>
        </p:nvGrpSpPr>
        <p:grpSpPr>
          <a:xfrm>
            <a:off x="485859" y="2617621"/>
            <a:ext cx="3572031" cy="457201"/>
            <a:chOff x="485859" y="2617621"/>
            <a:chExt cx="3572031" cy="457201"/>
          </a:xfrm>
        </p:grpSpPr>
        <p:sp>
          <p:nvSpPr>
            <p:cNvPr id="203" name="Rectangle 3">
              <a:extLst>
                <a:ext uri="{FF2B5EF4-FFF2-40B4-BE49-F238E27FC236}">
                  <a16:creationId xmlns:a16="http://schemas.microsoft.com/office/drawing/2014/main" id="{ACD00E11-4B93-21FE-CE99-12359A46C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2617621"/>
              <a:ext cx="3572031" cy="45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2500"/>
                </a:spcBef>
                <a:buSzPct val="100000"/>
                <a:defRPr/>
              </a:pPr>
              <a:r>
                <a:rPr lang="en-US" i="1" dirty="0">
                  <a:latin typeface="Times New Roman"/>
                  <a:cs typeface="Times New Roman"/>
                </a:rPr>
                <a:t>RunningTime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dirty="0">
                  <a:latin typeface="Times New Roman"/>
                  <a:cs typeface="Times New Roman"/>
                </a:rPr>
                <a:t>) 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902E845D-C26A-A8C8-385B-16D995BA9970}"/>
                    </a:ext>
                  </a:extLst>
                </p:cNvPr>
                <p:cNvSpPr txBox="1"/>
                <p:nvPr/>
              </p:nvSpPr>
              <p:spPr>
                <a:xfrm>
                  <a:off x="2242164" y="2683495"/>
                  <a:ext cx="6299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 b="1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5AD3382E-A111-5DAA-CADB-E86A9F1AB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2164" y="2683495"/>
                  <a:ext cx="6299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1765" t="-8696" r="-9804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65D012-BE1C-B165-515C-3304059A5435}"/>
              </a:ext>
            </a:extLst>
          </p:cNvPr>
          <p:cNvGrpSpPr/>
          <p:nvPr/>
        </p:nvGrpSpPr>
        <p:grpSpPr>
          <a:xfrm>
            <a:off x="370073" y="819573"/>
            <a:ext cx="6894326" cy="863231"/>
            <a:chOff x="370073" y="819573"/>
            <a:chExt cx="6894326" cy="863231"/>
          </a:xfrm>
        </p:grpSpPr>
        <p:sp>
          <p:nvSpPr>
            <p:cNvPr id="36" name="Text Box 56">
              <a:extLst>
                <a:ext uri="{FF2B5EF4-FFF2-40B4-BE49-F238E27FC236}">
                  <a16:creationId xmlns:a16="http://schemas.microsoft.com/office/drawing/2014/main" id="{F55DD815-27D8-F81A-6205-AE5B85CDD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247" y="1375027"/>
              <a:ext cx="9010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Before:</a:t>
              </a:r>
              <a:endParaRPr lang="en-US" sz="1100" b="0" dirty="0">
                <a:latin typeface="Consolas"/>
                <a:cs typeface="Consolas"/>
              </a:endParaRPr>
            </a:p>
          </p:txBody>
        </p:sp>
        <p:sp>
          <p:nvSpPr>
            <p:cNvPr id="109" name="Text Box 18">
              <a:extLst>
                <a:ext uri="{FF2B5EF4-FFF2-40B4-BE49-F238E27FC236}">
                  <a16:creationId xmlns:a16="http://schemas.microsoft.com/office/drawing/2014/main" id="{153BEE2E-ACE0-6566-9919-70C685B542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4871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150" name="Text Box 18">
              <a:extLst>
                <a:ext uri="{FF2B5EF4-FFF2-40B4-BE49-F238E27FC236}">
                  <a16:creationId xmlns:a16="http://schemas.microsoft.com/office/drawing/2014/main" id="{61922503-A9FD-551A-98EC-68704944B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3286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51" name="Text Box 18">
              <a:extLst>
                <a:ext uri="{FF2B5EF4-FFF2-40B4-BE49-F238E27FC236}">
                  <a16:creationId xmlns:a16="http://schemas.microsoft.com/office/drawing/2014/main" id="{1534284C-5018-0219-B78B-631B22ED6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539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52" name="Text Box 18">
              <a:extLst>
                <a:ext uri="{FF2B5EF4-FFF2-40B4-BE49-F238E27FC236}">
                  <a16:creationId xmlns:a16="http://schemas.microsoft.com/office/drawing/2014/main" id="{94CE0A8F-5248-890D-94F6-E181D43AA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954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53" name="Text Box 18">
              <a:extLst>
                <a:ext uri="{FF2B5EF4-FFF2-40B4-BE49-F238E27FC236}">
                  <a16:creationId xmlns:a16="http://schemas.microsoft.com/office/drawing/2014/main" id="{68BB7E16-E918-B356-576D-E8C341576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8208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4" name="Text Box 18">
              <a:extLst>
                <a:ext uri="{FF2B5EF4-FFF2-40B4-BE49-F238E27FC236}">
                  <a16:creationId xmlns:a16="http://schemas.microsoft.com/office/drawing/2014/main" id="{199529FC-7BB8-C696-00BD-027C1944A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6623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55" name="Text Box 18">
              <a:extLst>
                <a:ext uri="{FF2B5EF4-FFF2-40B4-BE49-F238E27FC236}">
                  <a16:creationId xmlns:a16="http://schemas.microsoft.com/office/drawing/2014/main" id="{B374463A-9BB9-1720-DB0C-AEFB3EE5F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4876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56" name="Text Box 18">
              <a:extLst>
                <a:ext uri="{FF2B5EF4-FFF2-40B4-BE49-F238E27FC236}">
                  <a16:creationId xmlns:a16="http://schemas.microsoft.com/office/drawing/2014/main" id="{0065E519-696F-6901-4B05-050E44DEB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3291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201" name="Rectangle 16">
              <a:extLst>
                <a:ext uri="{FF2B5EF4-FFF2-40B4-BE49-F238E27FC236}">
                  <a16:creationId xmlns:a16="http://schemas.microsoft.com/office/drawing/2014/main" id="{7D7F5849-D725-F07B-5E5B-1937157B9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73" y="819573"/>
              <a:ext cx="6894326" cy="435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Removing element </a:t>
              </a:r>
              <a:r>
                <a:rPr kumimoji="0" lang="en-US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an ordered array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with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size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elements: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CF14DE-6C50-5EBE-4845-48F876F2F9FF}"/>
              </a:ext>
            </a:extLst>
          </p:cNvPr>
          <p:cNvGrpSpPr/>
          <p:nvPr/>
        </p:nvGrpSpPr>
        <p:grpSpPr>
          <a:xfrm>
            <a:off x="571601" y="5283201"/>
            <a:ext cx="3572031" cy="457201"/>
            <a:chOff x="488543" y="5659254"/>
            <a:chExt cx="3572031" cy="457201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8CEBFE3E-DB82-EA30-00E1-6512D1925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43" y="5659254"/>
              <a:ext cx="3572031" cy="45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2500"/>
                </a:spcBef>
                <a:buSzPct val="100000"/>
                <a:defRPr/>
              </a:pPr>
              <a:r>
                <a:rPr lang="en-US" i="1" dirty="0">
                  <a:latin typeface="Times New Roman"/>
                  <a:cs typeface="Times New Roman"/>
                </a:rPr>
                <a:t>RunningTime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dirty="0">
                  <a:latin typeface="Times New Roman"/>
                  <a:cs typeface="Times New Roman"/>
                </a:rPr>
                <a:t>) 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7D1D9F-998C-E17E-2531-8BF1CA6A51D4}"/>
                    </a:ext>
                  </a:extLst>
                </p:cNvPr>
                <p:cNvSpPr txBox="1"/>
                <p:nvPr/>
              </p:nvSpPr>
              <p:spPr>
                <a:xfrm>
                  <a:off x="2291626" y="5710319"/>
                  <a:ext cx="5674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 b="1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468990D-DE7F-564A-D3CC-CC1D2362E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626" y="5710319"/>
                  <a:ext cx="56746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522" r="-10870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441D7AD1-25F6-5D4F-5FC6-CDE8D9F2EA1A}"/>
              </a:ext>
            </a:extLst>
          </p:cNvPr>
          <p:cNvSpPr/>
          <p:nvPr/>
        </p:nvSpPr>
        <p:spPr bwMode="auto">
          <a:xfrm>
            <a:off x="3526940" y="1369754"/>
            <a:ext cx="382528" cy="362247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Text Box 56">
            <a:extLst>
              <a:ext uri="{FF2B5EF4-FFF2-40B4-BE49-F238E27FC236}">
                <a16:creationId xmlns:a16="http://schemas.microsoft.com/office/drawing/2014/main" id="{A816D83E-C737-0A97-706C-EB035D38C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805" y="1366936"/>
            <a:ext cx="167180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600" dirty="0">
                <a:latin typeface="Times New Roman"/>
                <a:cs typeface="Times New Roman"/>
              </a:rPr>
              <a:t>s</a:t>
            </a:r>
            <a:r>
              <a:rPr lang="en-US" sz="1600" b="0" dirty="0">
                <a:latin typeface="Times New Roman"/>
                <a:cs typeface="Times New Roman"/>
              </a:rPr>
              <a:t>ize = </a:t>
            </a:r>
            <a:r>
              <a:rPr lang="en-US" sz="1600" b="0" i="1" dirty="0">
                <a:latin typeface="Times New Roman"/>
                <a:cs typeface="Times New Roman"/>
              </a:rPr>
              <a:t>n</a:t>
            </a:r>
            <a:endParaRPr lang="en-US" sz="1200" b="0" dirty="0">
              <a:latin typeface="Consolas"/>
              <a:cs typeface="Consola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EADB10-47DD-E661-62DF-A62F56868667}"/>
              </a:ext>
            </a:extLst>
          </p:cNvPr>
          <p:cNvGrpSpPr/>
          <p:nvPr/>
        </p:nvGrpSpPr>
        <p:grpSpPr>
          <a:xfrm>
            <a:off x="617910" y="1703012"/>
            <a:ext cx="8099599" cy="828393"/>
            <a:chOff x="617910" y="1703012"/>
            <a:chExt cx="8099599" cy="8283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6DCBF3-2D09-74AA-9F26-2F2CF2326560}"/>
                </a:ext>
              </a:extLst>
            </p:cNvPr>
            <p:cNvGrpSpPr/>
            <p:nvPr/>
          </p:nvGrpSpPr>
          <p:grpSpPr>
            <a:xfrm>
              <a:off x="617910" y="1703012"/>
              <a:ext cx="6265477" cy="828393"/>
              <a:chOff x="617910" y="1703012"/>
              <a:chExt cx="6265477" cy="82839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78B4EBC-9FB2-7552-B783-CBD24F3863FE}"/>
                  </a:ext>
                </a:extLst>
              </p:cNvPr>
              <p:cNvGrpSpPr/>
              <p:nvPr/>
            </p:nvGrpSpPr>
            <p:grpSpPr>
              <a:xfrm>
                <a:off x="617910" y="2019618"/>
                <a:ext cx="6265477" cy="511787"/>
                <a:chOff x="617910" y="2019618"/>
                <a:chExt cx="6265477" cy="511787"/>
              </a:xfrm>
            </p:grpSpPr>
            <p:sp>
              <p:nvSpPr>
                <p:cNvPr id="158" name="Text Box 18">
                  <a:extLst>
                    <a:ext uri="{FF2B5EF4-FFF2-40B4-BE49-F238E27FC236}">
                      <a16:creationId xmlns:a16="http://schemas.microsoft.com/office/drawing/2014/main" id="{0AA9A55C-F8EC-CE1D-16EF-E3EA3094AF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81803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9</a:t>
                  </a:r>
                </a:p>
              </p:txBody>
            </p:sp>
            <p:sp>
              <p:nvSpPr>
                <p:cNvPr id="159" name="Text Box 18">
                  <a:extLst>
                    <a:ext uri="{FF2B5EF4-FFF2-40B4-BE49-F238E27FC236}">
                      <a16:creationId xmlns:a16="http://schemas.microsoft.com/office/drawing/2014/main" id="{B314BDE9-F3CC-0B2A-977A-353BCCDED4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80218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9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0" name="Text Box 18">
                  <a:extLst>
                    <a:ext uri="{FF2B5EF4-FFF2-40B4-BE49-F238E27FC236}">
                      <a16:creationId xmlns:a16="http://schemas.microsoft.com/office/drawing/2014/main" id="{0105DF3D-500B-8477-80D6-B777E15308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78471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8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1" name="Text Box 18">
                  <a:extLst>
                    <a:ext uri="{FF2B5EF4-FFF2-40B4-BE49-F238E27FC236}">
                      <a16:creationId xmlns:a16="http://schemas.microsoft.com/office/drawing/2014/main" id="{80229E9A-D73C-C33A-0699-EFF535B089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6886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8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2" name="Text Box 18">
                  <a:extLst>
                    <a:ext uri="{FF2B5EF4-FFF2-40B4-BE49-F238E27FC236}">
                      <a16:creationId xmlns:a16="http://schemas.microsoft.com/office/drawing/2014/main" id="{A304A789-ED5B-BD8C-133C-2C61525A75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75140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7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3" name="Text Box 18">
                  <a:extLst>
                    <a:ext uri="{FF2B5EF4-FFF2-40B4-BE49-F238E27FC236}">
                      <a16:creationId xmlns:a16="http://schemas.microsoft.com/office/drawing/2014/main" id="{B12724BD-8B69-2C4F-6711-DAC8F0ADA3F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73555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4" name="Text Box 18">
                  <a:extLst>
                    <a:ext uri="{FF2B5EF4-FFF2-40B4-BE49-F238E27FC236}">
                      <a16:creationId xmlns:a16="http://schemas.microsoft.com/office/drawing/2014/main" id="{7E2284B5-3B44-89B4-6A8A-0EF0D629DDC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1808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5" name="Text Box 18">
                  <a:extLst>
                    <a:ext uri="{FF2B5EF4-FFF2-40B4-BE49-F238E27FC236}">
                      <a16:creationId xmlns:a16="http://schemas.microsoft.com/office/drawing/2014/main" id="{7E6EDE45-CCA9-8829-7DFE-756050F2B0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70223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14D249F6-DE49-582F-C10B-9905FDC2A09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369195" y="2019618"/>
                  <a:ext cx="413352" cy="457200"/>
                </a:xfrm>
                <a:prstGeom prst="line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rgbClr val="C1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A7585AA8-DDAF-0CE5-D0F8-8F935168A1B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251418" y="2019618"/>
                  <a:ext cx="531129" cy="511787"/>
                </a:xfrm>
                <a:prstGeom prst="line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rgbClr val="C1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sp>
              <p:nvSpPr>
                <p:cNvPr id="216" name="Text Box 56">
                  <a:extLst>
                    <a:ext uri="{FF2B5EF4-FFF2-40B4-BE49-F238E27FC236}">
                      <a16:creationId xmlns:a16="http://schemas.microsoft.com/office/drawing/2014/main" id="{C5144CE7-C57B-BE5B-D30F-3644952B94C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7910" y="2077273"/>
                  <a:ext cx="90104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sz="1400" b="0" dirty="0">
                      <a:latin typeface="Times New Roman"/>
                      <a:cs typeface="Times New Roman"/>
                    </a:rPr>
                    <a:t>After:</a:t>
                  </a:r>
                  <a:endParaRPr lang="en-US" sz="1100" b="0" dirty="0">
                    <a:latin typeface="Consolas"/>
                    <a:cs typeface="Consolas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A1D8DD8-9791-C6E8-C8F0-DE86FDDD3D93}"/>
                  </a:ext>
                </a:extLst>
              </p:cNvPr>
              <p:cNvGrpSpPr/>
              <p:nvPr/>
            </p:nvGrpSpPr>
            <p:grpSpPr>
              <a:xfrm>
                <a:off x="3776957" y="1703012"/>
                <a:ext cx="2755573" cy="362421"/>
                <a:chOff x="3776957" y="1703012"/>
                <a:chExt cx="2755573" cy="362421"/>
              </a:xfrm>
            </p:grpSpPr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190E91DB-39B6-366C-A0DE-C9A84E3D5DAB}"/>
                    </a:ext>
                  </a:extLst>
                </p:cNvPr>
                <p:cNvCxnSpPr/>
                <p:nvPr/>
              </p:nvCxnSpPr>
              <p:spPr bwMode="auto">
                <a:xfrm flipH="1">
                  <a:off x="3776957" y="1724932"/>
                  <a:ext cx="659757" cy="335830"/>
                </a:xfrm>
                <a:prstGeom prst="straightConnector1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triangle" w="lg" len="med"/>
                </a:ln>
                <a:effectLst/>
              </p:spPr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B046905F-3317-C051-A231-3FBCE8906DF7}"/>
                    </a:ext>
                  </a:extLst>
                </p:cNvPr>
                <p:cNvCxnSpPr/>
                <p:nvPr/>
              </p:nvCxnSpPr>
              <p:spPr bwMode="auto">
                <a:xfrm flipH="1">
                  <a:off x="4399825" y="1725376"/>
                  <a:ext cx="659757" cy="335830"/>
                </a:xfrm>
                <a:prstGeom prst="straightConnector1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triangle" w="lg" len="med"/>
                </a:ln>
                <a:effectLst/>
              </p:spPr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BDA3A47B-33CE-4449-EEB2-48EF673484AE}"/>
                    </a:ext>
                  </a:extLst>
                </p:cNvPr>
                <p:cNvCxnSpPr/>
                <p:nvPr/>
              </p:nvCxnSpPr>
              <p:spPr bwMode="auto">
                <a:xfrm flipH="1">
                  <a:off x="5234533" y="1703012"/>
                  <a:ext cx="659757" cy="335830"/>
                </a:xfrm>
                <a:prstGeom prst="straightConnector1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triangle" w="lg" len="med"/>
                </a:ln>
                <a:effectLst/>
              </p:spPr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7F0F9FF2-FB79-6B3D-2FEF-3E737DFF47A2}"/>
                    </a:ext>
                  </a:extLst>
                </p:cNvPr>
                <p:cNvCxnSpPr/>
                <p:nvPr/>
              </p:nvCxnSpPr>
              <p:spPr bwMode="auto">
                <a:xfrm flipH="1">
                  <a:off x="5872773" y="1729603"/>
                  <a:ext cx="659757" cy="335830"/>
                </a:xfrm>
                <a:prstGeom prst="straightConnector1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triangle" w="lg" len="med"/>
                </a:ln>
                <a:effectLst/>
              </p:spPr>
            </p:cxnSp>
          </p:grpSp>
        </p:grpSp>
        <p:sp>
          <p:nvSpPr>
            <p:cNvPr id="42" name="Text Box 56">
              <a:extLst>
                <a:ext uri="{FF2B5EF4-FFF2-40B4-BE49-F238E27FC236}">
                  <a16:creationId xmlns:a16="http://schemas.microsoft.com/office/drawing/2014/main" id="{059F5CFB-51FA-DEA9-A156-4FE048D1B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5702" y="2077295"/>
              <a:ext cx="167180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s</a:t>
              </a:r>
              <a:r>
                <a:rPr lang="en-US" sz="1600" b="0" dirty="0">
                  <a:latin typeface="Times New Roman"/>
                  <a:cs typeface="Times New Roman"/>
                </a:rPr>
                <a:t>ize = </a:t>
              </a:r>
              <a:r>
                <a:rPr lang="en-US" sz="1600" b="0" i="1" dirty="0">
                  <a:latin typeface="Times New Roman"/>
                  <a:cs typeface="Times New Roman"/>
                </a:rPr>
                <a:t>n</a:t>
              </a:r>
              <a:r>
                <a:rPr lang="en-US" sz="800" b="0" i="1" dirty="0">
                  <a:latin typeface="Times New Roman"/>
                  <a:cs typeface="Times New Roman"/>
                </a:rPr>
                <a:t> </a:t>
              </a:r>
              <a:r>
                <a:rPr lang="en-US" sz="1600" b="0" i="1" dirty="0">
                  <a:latin typeface="Times New Roman"/>
                  <a:cs typeface="Times New Roman"/>
                </a:rPr>
                <a:t>–</a:t>
              </a:r>
              <a:r>
                <a:rPr lang="en-US" sz="800" b="0" i="1" dirty="0">
                  <a:latin typeface="Times New Roman"/>
                  <a:cs typeface="Times New Roman"/>
                </a:rPr>
                <a:t> </a:t>
              </a:r>
              <a:r>
                <a:rPr lang="en-US" sz="1600" b="0" dirty="0">
                  <a:latin typeface="Times New Roman"/>
                  <a:cs typeface="Times New Roman"/>
                </a:rPr>
                <a:t>1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A9B54B-2611-EAF7-D8AC-B630DE665FB1}"/>
              </a:ext>
            </a:extLst>
          </p:cNvPr>
          <p:cNvGrpSpPr/>
          <p:nvPr/>
        </p:nvGrpSpPr>
        <p:grpSpPr>
          <a:xfrm>
            <a:off x="462305" y="3312368"/>
            <a:ext cx="8344384" cy="908698"/>
            <a:chOff x="462305" y="3312368"/>
            <a:chExt cx="8344384" cy="908698"/>
          </a:xfrm>
        </p:grpSpPr>
        <p:sp>
          <p:nvSpPr>
            <p:cNvPr id="2" name="Rectangle 16">
              <a:extLst>
                <a:ext uri="{FF2B5EF4-FFF2-40B4-BE49-F238E27FC236}">
                  <a16:creationId xmlns:a16="http://schemas.microsoft.com/office/drawing/2014/main" id="{F1D17BB6-A546-65F8-81DD-1E890C609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305" y="3312368"/>
              <a:ext cx="6894326" cy="435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Removing element </a:t>
              </a:r>
              <a:r>
                <a:rPr kumimoji="0" lang="en-US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an </a:t>
              </a:r>
              <a:r>
                <a:rPr kumimoji="0" lang="en-US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unordered </a:t>
              </a: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array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with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size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elements:</a:t>
              </a:r>
            </a:p>
          </p:txBody>
        </p:sp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19C0694E-C382-6561-47E0-F53405776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7929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9" name="Text Box 18">
              <a:extLst>
                <a:ext uri="{FF2B5EF4-FFF2-40B4-BE49-F238E27FC236}">
                  <a16:creationId xmlns:a16="http://schemas.microsoft.com/office/drawing/2014/main" id="{6A1EDE86-B88C-F486-C7AE-4E31ED667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6344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3" name="Text Box 18">
              <a:extLst>
                <a:ext uri="{FF2B5EF4-FFF2-40B4-BE49-F238E27FC236}">
                  <a16:creationId xmlns:a16="http://schemas.microsoft.com/office/drawing/2014/main" id="{0CA32C59-8A05-5464-54E3-6E3AC3237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4597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16BED0B2-C74B-7ECD-5AC6-6003D44D0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3012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D467F30B-86B1-3260-6DCB-AA0DB64CF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1266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24EEFC32-8155-6149-039B-3C411D3A2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9681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B0B83F52-8F31-5351-C605-5E0232815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7934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02BC6FFD-C103-024F-8C4F-BDB405C6B1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6349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 Box 56">
              <a:extLst>
                <a:ext uri="{FF2B5EF4-FFF2-40B4-BE49-F238E27FC236}">
                  <a16:creationId xmlns:a16="http://schemas.microsoft.com/office/drawing/2014/main" id="{170E88AF-56CB-55D7-E553-D9D6F0EC6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587" y="3903246"/>
              <a:ext cx="9010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Before:</a:t>
              </a:r>
              <a:endParaRPr lang="en-US" sz="1100" b="0" dirty="0">
                <a:latin typeface="Consolas"/>
                <a:cs typeface="Consola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F8750DD-8FA2-1A43-9DCB-75BC86C62545}"/>
                </a:ext>
              </a:extLst>
            </p:cNvPr>
            <p:cNvSpPr/>
            <p:nvPr/>
          </p:nvSpPr>
          <p:spPr bwMode="auto">
            <a:xfrm>
              <a:off x="3630794" y="3858819"/>
              <a:ext cx="382528" cy="362247"/>
            </a:xfrm>
            <a:prstGeom prst="ellipse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Text Box 56">
              <a:extLst>
                <a:ext uri="{FF2B5EF4-FFF2-40B4-BE49-F238E27FC236}">
                  <a16:creationId xmlns:a16="http://schemas.microsoft.com/office/drawing/2014/main" id="{AFA51325-511D-A8ED-D76D-22F2FD101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4882" y="3864356"/>
              <a:ext cx="167180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s</a:t>
              </a:r>
              <a:r>
                <a:rPr lang="en-US" sz="1600" b="0" dirty="0">
                  <a:latin typeface="Times New Roman"/>
                  <a:cs typeface="Times New Roman"/>
                </a:rPr>
                <a:t>ize = </a:t>
              </a:r>
              <a:r>
                <a:rPr lang="en-US" sz="1600" b="0" i="1" dirty="0">
                  <a:latin typeface="Times New Roman"/>
                  <a:cs typeface="Times New Roman"/>
                </a:rPr>
                <a:t>n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930146-E377-DAD0-B278-5400BB320A09}"/>
              </a:ext>
            </a:extLst>
          </p:cNvPr>
          <p:cNvGrpSpPr/>
          <p:nvPr/>
        </p:nvGrpSpPr>
        <p:grpSpPr>
          <a:xfrm>
            <a:off x="650250" y="4171146"/>
            <a:ext cx="8156439" cy="944070"/>
            <a:chOff x="650250" y="4171146"/>
            <a:chExt cx="8156439" cy="94407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150D908-B773-3549-C762-B9BCDFF672B5}"/>
                </a:ext>
              </a:extLst>
            </p:cNvPr>
            <p:cNvGrpSpPr/>
            <p:nvPr/>
          </p:nvGrpSpPr>
          <p:grpSpPr>
            <a:xfrm>
              <a:off x="650250" y="4171146"/>
              <a:ext cx="6316195" cy="944070"/>
              <a:chOff x="567192" y="4171146"/>
              <a:chExt cx="6316195" cy="94407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A5F1FDE-1CF9-B120-1982-4AD040D207F1}"/>
                  </a:ext>
                </a:extLst>
              </p:cNvPr>
              <p:cNvGrpSpPr/>
              <p:nvPr/>
            </p:nvGrpSpPr>
            <p:grpSpPr>
              <a:xfrm>
                <a:off x="567192" y="4603429"/>
                <a:ext cx="6316195" cy="511787"/>
                <a:chOff x="567192" y="4884970"/>
                <a:chExt cx="6316195" cy="511787"/>
              </a:xfrm>
            </p:grpSpPr>
            <p:sp>
              <p:nvSpPr>
                <p:cNvPr id="26" name="Text Box 18">
                  <a:extLst>
                    <a:ext uri="{FF2B5EF4-FFF2-40B4-BE49-F238E27FC236}">
                      <a16:creationId xmlns:a16="http://schemas.microsoft.com/office/drawing/2014/main" id="{11EACD2F-BCE0-5176-00CD-F210FFB191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81803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27" name="Text Box 18">
                  <a:extLst>
                    <a:ext uri="{FF2B5EF4-FFF2-40B4-BE49-F238E27FC236}">
                      <a16:creationId xmlns:a16="http://schemas.microsoft.com/office/drawing/2014/main" id="{2D0576E3-9611-4D64-4658-83CB53C3B8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80218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28" name="Text Box 18">
                  <a:extLst>
                    <a:ext uri="{FF2B5EF4-FFF2-40B4-BE49-F238E27FC236}">
                      <a16:creationId xmlns:a16="http://schemas.microsoft.com/office/drawing/2014/main" id="{7BFF473F-6CBF-AE9C-0D3E-D7474C09A5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78471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3</a:t>
                  </a:r>
                </a:p>
              </p:txBody>
            </p:sp>
            <p:sp>
              <p:nvSpPr>
                <p:cNvPr id="29" name="Text Box 18">
                  <a:extLst>
                    <a:ext uri="{FF2B5EF4-FFF2-40B4-BE49-F238E27FC236}">
                      <a16:creationId xmlns:a16="http://schemas.microsoft.com/office/drawing/2014/main" id="{A0718112-8C9D-232F-1FF7-2C947029FE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6886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3</a:t>
                  </a:r>
                </a:p>
              </p:txBody>
            </p:sp>
            <p:sp>
              <p:nvSpPr>
                <p:cNvPr id="30" name="Text Box 18">
                  <a:extLst>
                    <a:ext uri="{FF2B5EF4-FFF2-40B4-BE49-F238E27FC236}">
                      <a16:creationId xmlns:a16="http://schemas.microsoft.com/office/drawing/2014/main" id="{8CDAE6CE-7178-33A7-E2DC-DB652CA958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75140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</a:p>
              </p:txBody>
            </p:sp>
            <p:sp>
              <p:nvSpPr>
                <p:cNvPr id="31" name="Text Box 18">
                  <a:extLst>
                    <a:ext uri="{FF2B5EF4-FFF2-40B4-BE49-F238E27FC236}">
                      <a16:creationId xmlns:a16="http://schemas.microsoft.com/office/drawing/2014/main" id="{C7BD4632-62E0-BB9C-1295-4BA5F1DD67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73555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32" name="Text Box 18">
                  <a:extLst>
                    <a:ext uri="{FF2B5EF4-FFF2-40B4-BE49-F238E27FC236}">
                      <a16:creationId xmlns:a16="http://schemas.microsoft.com/office/drawing/2014/main" id="{284F1BCC-7ACB-F6D3-8350-4F0570676C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1808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</a:p>
              </p:txBody>
            </p:sp>
            <p:sp>
              <p:nvSpPr>
                <p:cNvPr id="33" name="Text Box 18">
                  <a:extLst>
                    <a:ext uri="{FF2B5EF4-FFF2-40B4-BE49-F238E27FC236}">
                      <a16:creationId xmlns:a16="http://schemas.microsoft.com/office/drawing/2014/main" id="{A79763C3-9F75-7339-9109-AC9E484AB3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70223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69BE6A2-B352-06D6-DAC4-EC8A038ED33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369195" y="4884970"/>
                  <a:ext cx="413352" cy="457200"/>
                </a:xfrm>
                <a:prstGeom prst="line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rgbClr val="C1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33B7DED-4035-AF5C-8E86-CDE356CED82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251418" y="4884970"/>
                  <a:ext cx="531129" cy="511787"/>
                </a:xfrm>
                <a:prstGeom prst="line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rgbClr val="C1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sp>
              <p:nvSpPr>
                <p:cNvPr id="37" name="Text Box 56">
                  <a:extLst>
                    <a:ext uri="{FF2B5EF4-FFF2-40B4-BE49-F238E27FC236}">
                      <a16:creationId xmlns:a16="http://schemas.microsoft.com/office/drawing/2014/main" id="{35817641-0A5A-3F56-384C-CD46852916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7192" y="4981545"/>
                  <a:ext cx="90104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sz="1400" b="0" dirty="0">
                      <a:latin typeface="Times New Roman"/>
                      <a:cs typeface="Times New Roman"/>
                    </a:rPr>
                    <a:t>After:</a:t>
                  </a:r>
                  <a:endParaRPr lang="en-US" sz="1100" b="0" dirty="0">
                    <a:latin typeface="Consolas"/>
                    <a:cs typeface="Consolas"/>
                  </a:endParaRPr>
                </a:p>
              </p:txBody>
            </p:sp>
          </p:grp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4337F61-6D23-374C-1F48-01EF9B7E438F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 bwMode="auto">
              <a:xfrm flipH="1">
                <a:off x="3940917" y="4171146"/>
                <a:ext cx="2687804" cy="508865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triangle" w="lg" len="med"/>
              </a:ln>
              <a:effectLst/>
            </p:spPr>
          </p:cxnSp>
        </p:grpSp>
        <p:sp>
          <p:nvSpPr>
            <p:cNvPr id="49" name="Text Box 56">
              <a:extLst>
                <a:ext uri="{FF2B5EF4-FFF2-40B4-BE49-F238E27FC236}">
                  <a16:creationId xmlns:a16="http://schemas.microsoft.com/office/drawing/2014/main" id="{AA00DD19-FEDF-5DDD-CBF7-A0435F7AF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4882" y="4669227"/>
              <a:ext cx="167180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s</a:t>
              </a:r>
              <a:r>
                <a:rPr lang="en-US" sz="1600" b="0" dirty="0">
                  <a:latin typeface="Times New Roman"/>
                  <a:cs typeface="Times New Roman"/>
                </a:rPr>
                <a:t>ize = </a:t>
              </a:r>
              <a:r>
                <a:rPr lang="en-US" sz="1600" b="0" i="1" dirty="0">
                  <a:latin typeface="Times New Roman"/>
                  <a:cs typeface="Times New Roman"/>
                </a:rPr>
                <a:t>n</a:t>
              </a:r>
              <a:r>
                <a:rPr lang="en-US" sz="800" b="0" i="1" dirty="0">
                  <a:latin typeface="Times New Roman"/>
                  <a:cs typeface="Times New Roman"/>
                </a:rPr>
                <a:t> </a:t>
              </a:r>
              <a:r>
                <a:rPr lang="en-US" sz="1600" b="0" i="1" dirty="0">
                  <a:latin typeface="Times New Roman"/>
                  <a:cs typeface="Times New Roman"/>
                </a:rPr>
                <a:t>–</a:t>
              </a:r>
              <a:r>
                <a:rPr lang="en-US" sz="800" b="0" i="1" dirty="0">
                  <a:latin typeface="Times New Roman"/>
                  <a:cs typeface="Times New Roman"/>
                </a:rPr>
                <a:t> </a:t>
              </a:r>
              <a:r>
                <a:rPr lang="en-US" sz="1600" b="0" dirty="0">
                  <a:latin typeface="Times New Roman"/>
                  <a:cs typeface="Times New Roman"/>
                </a:rPr>
                <a:t>1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</p:grpSp>
      <p:sp>
        <p:nvSpPr>
          <p:cNvPr id="3" name="Rectangle 16">
            <a:extLst>
              <a:ext uri="{FF2B5EF4-FFF2-40B4-BE49-F238E27FC236}">
                <a16:creationId xmlns:a16="http://schemas.microsoft.com/office/drawing/2014/main" id="{FF76243F-A894-4080-3145-D15818EAA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1135" y="2636990"/>
            <a:ext cx="3337136" cy="435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do better?</a:t>
            </a:r>
            <a:endParaRPr kumimoji="0"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5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F5AD1-D552-F95F-5C16-BEC358A89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67C37363-ACE9-B8DE-9D26-23B9C3A4F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 plan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681B7F3-CEC9-0B9C-9C51-8603AB8CC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1162629"/>
            <a:ext cx="6369661" cy="522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Program efficiency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Search algorithms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Sequential search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Binary search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Sorting algorithms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Graph algorithms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A14E4F3-C5A5-61BD-30E6-B85356D83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261" y="2173405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7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Context example: Search engine</a:t>
            </a:r>
            <a:endParaRPr kumimoji="0" lang="en-US" sz="1800" dirty="0"/>
          </a:p>
        </p:txBody>
      </p:sp>
      <p:pic>
        <p:nvPicPr>
          <p:cNvPr id="12" name="Picture 21" descr="Bouqu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8" t="21164" r="24306" b="72223"/>
          <a:stretch>
            <a:fillRect/>
          </a:stretch>
        </p:blipFill>
        <p:spPr bwMode="auto">
          <a:xfrm>
            <a:off x="3780044" y="970917"/>
            <a:ext cx="114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4"/>
                  <a:srcRect l="66078" t="21164" r="24306" b="72223"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22" descr="Bouqu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t="19444" r="60905" b="74127"/>
          <a:stretch/>
        </p:blipFill>
        <p:spPr bwMode="auto">
          <a:xfrm>
            <a:off x="485860" y="819147"/>
            <a:ext cx="3632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4"/>
                  <a:srcRect t="19444" r="60905" b="74127"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612860" y="1395195"/>
            <a:ext cx="4749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5" name="Group 25"/>
          <p:cNvGrpSpPr>
            <a:grpSpLocks/>
          </p:cNvGrpSpPr>
          <p:nvPr/>
        </p:nvGrpSpPr>
        <p:grpSpPr bwMode="auto">
          <a:xfrm>
            <a:off x="485860" y="1845402"/>
            <a:ext cx="5316417" cy="4099170"/>
            <a:chOff x="768" y="864"/>
            <a:chExt cx="4128" cy="3179"/>
          </a:xfrm>
        </p:grpSpPr>
        <p:pic>
          <p:nvPicPr>
            <p:cNvPr id="16" name="Picture 16" descr="Bouque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9" t="27777" r="33333" b="21297"/>
            <a:stretch>
              <a:fillRect/>
            </a:stretch>
          </p:blipFill>
          <p:spPr bwMode="auto">
            <a:xfrm>
              <a:off x="768" y="1056"/>
              <a:ext cx="4128" cy="2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4"/>
                    <a:srcRect l="13889" t="27777" r="33333" b="21297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7" name="Picture 24" descr="Bouque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8" t="25159" r="67220" b="72437"/>
            <a:stretch>
              <a:fillRect/>
            </a:stretch>
          </p:blipFill>
          <p:spPr bwMode="auto">
            <a:xfrm>
              <a:off x="1536" y="864"/>
              <a:ext cx="20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4"/>
                    <a:srcRect l="13388" t="25159" r="67220" b="72437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80169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Context example: Search engine</a:t>
            </a:r>
            <a:endParaRPr kumimoji="0" lang="en-US" sz="1800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1411222" y="2264959"/>
            <a:ext cx="4707155" cy="2328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charset="0"/>
              <a:buNone/>
            </a:pPr>
            <a:r>
              <a:rPr lang="en-US" sz="2000" u="sng" dirty="0">
                <a:solidFill>
                  <a:schemeClr val="tx1"/>
                </a:solidFill>
                <a:latin typeface="Times New Roman"/>
                <a:cs typeface="Times New Roman"/>
              </a:rPr>
              <a:t>The search engine’s data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800" dirty="0">
                <a:latin typeface="Times New Roman"/>
                <a:cs typeface="Times New Roman"/>
              </a:rPr>
              <a:t>A list of words, </a:t>
            </a:r>
          </a:p>
          <a:p>
            <a:pPr marL="114300" lvl="1" indent="0">
              <a:lnSpc>
                <a:spcPct val="100000"/>
              </a:lnSpc>
              <a:spcBef>
                <a:spcPts val="100"/>
              </a:spcBef>
              <a:buClrTx/>
              <a:buSzPct val="100000"/>
              <a:buNone/>
            </a:pPr>
            <a:r>
              <a:rPr lang="en-US" sz="1800" dirty="0">
                <a:latin typeface="Times New Roman"/>
                <a:cs typeface="Times New Roman"/>
              </a:rPr>
              <a:t>each associated with the URLs</a:t>
            </a:r>
            <a:br>
              <a:rPr lang="en-US" sz="1800" dirty="0">
                <a:latin typeface="Times New Roman"/>
                <a:cs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of web pages that include it;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800" dirty="0">
                <a:latin typeface="Times New Roman"/>
                <a:cs typeface="Times New Roman"/>
              </a:rPr>
              <a:t>Stored on many servers and maintained continuously by hard-working robots.</a:t>
            </a:r>
          </a:p>
          <a:p>
            <a:pPr>
              <a:lnSpc>
                <a:spcPct val="100000"/>
              </a:lnSpc>
              <a:spcBef>
                <a:spcPts val="1800"/>
              </a:spcBef>
              <a:buFont typeface="Wingdings" charset="0"/>
              <a:buNone/>
            </a:pP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F0E8AB16-6B5A-F562-BB99-7AE35BF27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248" y="1172425"/>
            <a:ext cx="1600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60566B-AEF5-1969-53D7-6BCB94DA89D1}"/>
              </a:ext>
            </a:extLst>
          </p:cNvPr>
          <p:cNvGrpSpPr/>
          <p:nvPr/>
        </p:nvGrpSpPr>
        <p:grpSpPr>
          <a:xfrm>
            <a:off x="6333851" y="1201210"/>
            <a:ext cx="2188597" cy="4890314"/>
            <a:chOff x="6303110" y="1180115"/>
            <a:chExt cx="2188597" cy="4890314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916C5BA9-9468-187F-3E1A-91F9CD7A2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6307" y="1384419"/>
              <a:ext cx="1295400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2, 11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13, 100,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95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1 ,7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4, 83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12, 4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1, 7, 4, 5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81, 9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11, 4, 5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10, 3, 5, 4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5, 11, 12,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3, 51, 7,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49035436-FBE4-4652-E30F-03602E92C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6256" y="1180115"/>
              <a:ext cx="954464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URLs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494F13CF-DC76-8DE7-F0F4-E62060A9F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1143000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word  </a:t>
              </a:r>
            </a:p>
          </p:txBody>
        </p:sp>
        <p:sp>
          <p:nvSpPr>
            <p:cNvPr id="16" name="Rectangle 8" descr="Bouquet">
              <a:extLst>
                <a:ext uri="{FF2B5EF4-FFF2-40B4-BE49-F238E27FC236}">
                  <a16:creationId xmlns:a16="http://schemas.microsoft.com/office/drawing/2014/main" id="{AD22B5FB-F842-DE4E-14D8-63E25726B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2087610" cy="4890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6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 dirty="0">
                <a:latin typeface="Consolas"/>
                <a:cs typeface="Consolas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64EFE9F2-F587-E655-E9A8-72F5FE7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384419"/>
              <a:ext cx="908918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8DCCFD76-9743-3393-9040-7C7FDDEDCCF2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F5D9D-6D24-B0C2-D72F-1857DFC7E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74A81D3C-3349-7F00-8EE0-A9BA8A4F4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Context example: Search engine</a:t>
            </a:r>
            <a:endParaRPr kumimoji="0" lang="en-US" sz="1800" dirty="0"/>
          </a:p>
        </p:txBody>
      </p:sp>
      <p:sp>
        <p:nvSpPr>
          <p:cNvPr id="2" name="Rectangle 30">
            <a:extLst>
              <a:ext uri="{FF2B5EF4-FFF2-40B4-BE49-F238E27FC236}">
                <a16:creationId xmlns:a16="http://schemas.microsoft.com/office/drawing/2014/main" id="{0E6C60CA-0234-12E3-6590-8D00E68C8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248" y="1172425"/>
            <a:ext cx="1600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6C468C-0BA3-2C73-656D-D735AE0EE7F2}"/>
              </a:ext>
            </a:extLst>
          </p:cNvPr>
          <p:cNvGrpSpPr/>
          <p:nvPr/>
        </p:nvGrpSpPr>
        <p:grpSpPr>
          <a:xfrm>
            <a:off x="6333851" y="1201210"/>
            <a:ext cx="2188597" cy="4890314"/>
            <a:chOff x="6303110" y="1180115"/>
            <a:chExt cx="2188597" cy="4890314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22EEF6CC-300D-D541-641D-9AEB4F41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6307" y="1384419"/>
              <a:ext cx="1295400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2, 11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13, 100,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95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1 ,7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4, 83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12, 4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1, 7, 4, 5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81, 9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11, 4, 5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10, 3, 5, 4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5, 11, 12,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3, 51, 7,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BAC6F17E-15BE-D7E7-1EAB-133417C0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6256" y="1180115"/>
              <a:ext cx="954464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URLs</a:t>
              </a: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8D42B9FE-05C0-1BD0-7FD8-812D82DE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1143000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word  </a:t>
              </a:r>
            </a:p>
          </p:txBody>
        </p:sp>
        <p:sp>
          <p:nvSpPr>
            <p:cNvPr id="7" name="Rectangle 8" descr="Bouquet">
              <a:extLst>
                <a:ext uri="{FF2B5EF4-FFF2-40B4-BE49-F238E27FC236}">
                  <a16:creationId xmlns:a16="http://schemas.microsoft.com/office/drawing/2014/main" id="{B0EFE16C-58E8-E827-109F-E9995B91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2087610" cy="4890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6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 dirty="0">
                <a:latin typeface="Consolas"/>
                <a:cs typeface="Consolas"/>
              </a:endParaRP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59035782-2490-3AC3-030F-9E1AB0DB0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384419"/>
              <a:ext cx="908918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5662B63-CAD8-CE64-6936-A03111953938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73938-774B-1143-C785-E8011AB15577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C253A46-C7EE-7F5B-5F3F-0E81CF7D169C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72BC0FE-F9DB-DB3C-7D01-C8FCB2E41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8644" y="2264959"/>
            <a:ext cx="4707155" cy="303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  <a:buFont typeface="Wingdings" charset="0"/>
              <a:buNone/>
            </a:pPr>
            <a:r>
              <a:rPr lang="en-US" sz="1800" u="sng" dirty="0">
                <a:solidFill>
                  <a:schemeClr val="tx1"/>
                </a:solidFill>
                <a:latin typeface="Times New Roman"/>
                <a:cs typeface="Times New Roman"/>
              </a:rPr>
              <a:t>Typical search scenario</a:t>
            </a:r>
          </a:p>
          <a:p>
            <a:pPr marL="457200" lvl="1" indent="-342900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User enters a word </a:t>
            </a:r>
          </a:p>
          <a:p>
            <a:pPr marL="457200" lvl="1" indent="-342900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The search engine searches the word in the list</a:t>
            </a:r>
          </a:p>
          <a:p>
            <a:pPr marL="457200" lvl="1" indent="-342900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Returns the URL’s, sorted by PageRank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u="sng" dirty="0">
                <a:solidFill>
                  <a:schemeClr val="tx1"/>
                </a:solidFill>
                <a:latin typeface="Times New Roman"/>
                <a:cs typeface="Times New Roman"/>
              </a:rPr>
              <a:t>Critical success factors: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Fast searching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Fast sorting.</a:t>
            </a: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CF8BE16F-9B9F-4A52-5C1B-F8A1B051E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795" y="4242106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8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Sequential search</a:t>
            </a:r>
            <a:endParaRPr kumimoji="0" lang="en-US" sz="1800" dirty="0"/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5779248" y="1172425"/>
            <a:ext cx="1600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9E2D5FC9-DC10-8D41-B84E-AC0B44918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609" y="1494966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" name="AutoShape 9">
            <a:extLst>
              <a:ext uri="{FF2B5EF4-FFF2-40B4-BE49-F238E27FC236}">
                <a16:creationId xmlns:a16="http://schemas.microsoft.com/office/drawing/2014/main" id="{A14ED543-AD8D-D74D-BF33-5B9566024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1560" y="174347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AutoShape 9">
            <a:extLst>
              <a:ext uri="{FF2B5EF4-FFF2-40B4-BE49-F238E27FC236}">
                <a16:creationId xmlns:a16="http://schemas.microsoft.com/office/drawing/2014/main" id="{4407D8FE-5FD2-3B4D-95CE-ABDB3B138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976" y="199289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" name="AutoShape 9">
            <a:extLst>
              <a:ext uri="{FF2B5EF4-FFF2-40B4-BE49-F238E27FC236}">
                <a16:creationId xmlns:a16="http://schemas.microsoft.com/office/drawing/2014/main" id="{3FD6706F-17C1-EB4C-8902-B79537EE4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987" y="2255274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AutoShape 9">
            <a:extLst>
              <a:ext uri="{FF2B5EF4-FFF2-40B4-BE49-F238E27FC236}">
                <a16:creationId xmlns:a16="http://schemas.microsoft.com/office/drawing/2014/main" id="{A507882C-7DA3-3544-AE57-FE21E5207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4647" y="2511634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7" name="AutoShape 9">
            <a:extLst>
              <a:ext uri="{FF2B5EF4-FFF2-40B4-BE49-F238E27FC236}">
                <a16:creationId xmlns:a16="http://schemas.microsoft.com/office/drawing/2014/main" id="{75CD1A97-52C4-CB4F-9CF9-4A56CFCAE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658" y="2774018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7FC678-2C2A-6C4C-BDEB-0E39AC3911D2}"/>
              </a:ext>
            </a:extLst>
          </p:cNvPr>
          <p:cNvGrpSpPr/>
          <p:nvPr/>
        </p:nvGrpSpPr>
        <p:grpSpPr>
          <a:xfrm>
            <a:off x="6333851" y="1201210"/>
            <a:ext cx="2188597" cy="4890314"/>
            <a:chOff x="6303110" y="1180115"/>
            <a:chExt cx="2188597" cy="4890314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F5BA5FB9-DDEC-CA49-B6D1-0E33E353A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6307" y="1384419"/>
              <a:ext cx="1295400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2, 11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13, 100,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95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1 ,7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4, 83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12, 4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1, 7, 4, 5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81, 9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11, 4, 5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10, 3, 5, 4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5, 11, 12,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3, 51, 7,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6E12ADB5-2393-7E46-9F19-FF09DF610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6256" y="1180115"/>
              <a:ext cx="954464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URLs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CBDDB6B2-C7FF-3146-8147-D75C2E926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1143000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word  </a:t>
              </a:r>
            </a:p>
          </p:txBody>
        </p:sp>
        <p:sp>
          <p:nvSpPr>
            <p:cNvPr id="53" name="Rectangle 8" descr="Bouquet">
              <a:extLst>
                <a:ext uri="{FF2B5EF4-FFF2-40B4-BE49-F238E27FC236}">
                  <a16:creationId xmlns:a16="http://schemas.microsoft.com/office/drawing/2014/main" id="{35BE963E-FFE6-094A-AEB9-A4C42C364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2087610" cy="4890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6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 dirty="0">
                <a:latin typeface="Consolas"/>
                <a:cs typeface="Consolas"/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491F62E3-D25F-9C43-9704-7227CD80C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384419"/>
              <a:ext cx="908918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55" name="AutoShape 9">
            <a:extLst>
              <a:ext uri="{FF2B5EF4-FFF2-40B4-BE49-F238E27FC236}">
                <a16:creationId xmlns:a16="http://schemas.microsoft.com/office/drawing/2014/main" id="{79EEC1D6-674C-0641-AF7E-F30CB48DC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609" y="3023705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AutoShape 9">
            <a:extLst>
              <a:ext uri="{FF2B5EF4-FFF2-40B4-BE49-F238E27FC236}">
                <a16:creationId xmlns:a16="http://schemas.microsoft.com/office/drawing/2014/main" id="{B1E9A846-EBD7-D844-B58A-C37B95982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330" y="3275086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E0E33-EA81-78B0-7B0F-BFA719722003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D9B36-8B77-A72A-A035-B48684435903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9D46948E-0766-9558-E28A-E6F964615E59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57A5D-20C3-360D-D5B8-D3CE142D0AA7}"/>
              </a:ext>
            </a:extLst>
          </p:cNvPr>
          <p:cNvGrpSpPr/>
          <p:nvPr/>
        </p:nvGrpSpPr>
        <p:grpSpPr>
          <a:xfrm>
            <a:off x="204006" y="3355951"/>
            <a:ext cx="3671879" cy="876500"/>
            <a:chOff x="204006" y="3355951"/>
            <a:chExt cx="3671879" cy="876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1AAA721-C4F1-3476-426B-4ABD428A5120}"/>
                    </a:ext>
                  </a:extLst>
                </p:cNvPr>
                <p:cNvSpPr txBox="1"/>
                <p:nvPr/>
              </p:nvSpPr>
              <p:spPr>
                <a:xfrm>
                  <a:off x="2466971" y="3429000"/>
                  <a:ext cx="1408914" cy="2770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Times New Roman"/>
                            <a:cs typeface="Times New Roman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b="1" i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b="1" i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i="1" smtClean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)</m:t>
                        </m:r>
                      </m:oMath>
                    </m:oMathPara>
                  </a14:m>
                  <a:b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</a:br>
                  <a:endParaRPr lang="en-IL" b="1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1AAA721-C4F1-3476-426B-4ABD428A5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971" y="3429000"/>
                  <a:ext cx="1408914" cy="277064"/>
                </a:xfrm>
                <a:prstGeom prst="rect">
                  <a:avLst/>
                </a:prstGeom>
                <a:blipFill>
                  <a:blip r:embed="rId7"/>
                  <a:stretch>
                    <a:fillRect t="-18182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BF3AB8DC-5511-569B-1DE7-87B3D6EE15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006" y="3355951"/>
              <a:ext cx="2622157" cy="87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 algn="r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06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 animBg="1"/>
      <p:bldP spid="5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2BD25-193E-A960-1761-135E4C94E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D1F554CD-7180-A22B-7386-2AD118B7CE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Sequential search</a:t>
            </a:r>
            <a:endParaRPr kumimoji="0"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D7F466-1156-E626-4FE1-779916C8A6F3}"/>
                  </a:ext>
                </a:extLst>
              </p:cNvPr>
              <p:cNvSpPr txBox="1"/>
              <p:nvPr/>
            </p:nvSpPr>
            <p:spPr>
              <a:xfrm>
                <a:off x="2466971" y="3429000"/>
                <a:ext cx="1408914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m:t>= </m:t>
                      </m:r>
                      <m:r>
                        <m:rPr>
                          <m:nor/>
                        </m:rPr>
                        <a:rPr lang="en-US" b="1" i="1">
                          <a:solidFill>
                            <a:srgbClr val="0037C0"/>
                          </a:solidFill>
                          <a:latin typeface="Times New Roman"/>
                          <a:cs typeface="Times New Roman"/>
                        </a:rPr>
                        <m:t>O</m:t>
                      </m:r>
                      <m:r>
                        <m:rPr>
                          <m:nor/>
                        </m:rPr>
                        <a:rPr lang="en-US" b="1" i="0">
                          <a:solidFill>
                            <a:srgbClr val="0037C0"/>
                          </a:solidFill>
                          <a:latin typeface="Times New Roman"/>
                          <a:cs typeface="Times New Roman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>
                          <a:solidFill>
                            <a:srgbClr val="0037C0"/>
                          </a:solidFill>
                          <a:latin typeface="Times New Roman"/>
                          <a:cs typeface="Times New Roman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i="1" smtClean="0">
                          <a:solidFill>
                            <a:srgbClr val="0037C0"/>
                          </a:solidFill>
                          <a:latin typeface="Times New Roman"/>
                          <a:cs typeface="Times New Roman"/>
                        </a:rPr>
                        <m:t>n</m:t>
                      </m:r>
                      <m:r>
                        <m:rPr>
                          <m:nor/>
                        </m:rPr>
                        <a:rPr lang="en-US" b="1">
                          <a:solidFill>
                            <a:srgbClr val="0037C0"/>
                          </a:solidFill>
                          <a:latin typeface="Times New Roman"/>
                          <a:cs typeface="Times New Roman"/>
                        </a:rPr>
                        <m:t>)</m:t>
                      </m:r>
                    </m:oMath>
                  </m:oMathPara>
                </a14:m>
                <a:br>
                  <a:rPr lang="en-US" b="1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</a:br>
                <a:endParaRPr lang="en-IL" b="1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17C495-E6DE-4D57-F0B6-B55857E64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971" y="3429000"/>
                <a:ext cx="1408914" cy="277064"/>
              </a:xfrm>
              <a:prstGeom prst="rect">
                <a:avLst/>
              </a:prstGeom>
              <a:blipFill>
                <a:blip r:embed="rId3"/>
                <a:stretch>
                  <a:fillRect t="-1818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16">
            <a:extLst>
              <a:ext uri="{FF2B5EF4-FFF2-40B4-BE49-F238E27FC236}">
                <a16:creationId xmlns:a16="http://schemas.microsoft.com/office/drawing/2014/main" id="{AE66F70B-BEDF-953E-7631-5B5110802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006" y="3355951"/>
            <a:ext cx="2622157" cy="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 algn="r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time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1C0C03FA-156F-CA2A-991F-34CE2BA4A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72" y="775590"/>
            <a:ext cx="4123793" cy="229418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22400" rIns="0" bIns="75600" anchor="t" anchorCtr="0">
            <a:noAutofit/>
          </a:bodyPr>
          <a:lstStyle/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Returns the index of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in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arr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, or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-1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if not found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int indexOf(int x, int[] arr)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for (int i = 1; i &lt; arr.length; i++)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if (arr[i] == x)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return i;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Value not found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return -1;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51B9C-CDBA-BBBF-3248-198724E95C19}"/>
              </a:ext>
            </a:extLst>
          </p:cNvPr>
          <p:cNvSpPr txBox="1"/>
          <p:nvPr/>
        </p:nvSpPr>
        <p:spPr>
          <a:xfrm>
            <a:off x="9496697" y="2926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BE6395-D02D-7CE8-5872-F5D37EFE66DD}"/>
              </a:ext>
            </a:extLst>
          </p:cNvPr>
          <p:cNvGrpSpPr/>
          <p:nvPr/>
        </p:nvGrpSpPr>
        <p:grpSpPr>
          <a:xfrm>
            <a:off x="5120635" y="857477"/>
            <a:ext cx="3700817" cy="556929"/>
            <a:chOff x="5032499" y="1386289"/>
            <a:chExt cx="3700817" cy="556929"/>
          </a:xfrm>
        </p:grpSpPr>
        <p:sp>
          <p:nvSpPr>
            <p:cNvPr id="7" name="Text Box 43">
              <a:extLst>
                <a:ext uri="{FF2B5EF4-FFF2-40B4-BE49-F238E27FC236}">
                  <a16:creationId xmlns:a16="http://schemas.microsoft.com/office/drawing/2014/main" id="{2E2748F6-EBDB-BD9A-D12A-95DB360B7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5077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</a:p>
          </p:txBody>
        </p:sp>
        <p:sp>
          <p:nvSpPr>
            <p:cNvPr id="8" name="Text Box 45">
              <a:extLst>
                <a:ext uri="{FF2B5EF4-FFF2-40B4-BE49-F238E27FC236}">
                  <a16:creationId xmlns:a16="http://schemas.microsoft.com/office/drawing/2014/main" id="{7F9E480C-5732-74C6-18A8-09F4021F3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9878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</a:t>
              </a:r>
            </a:p>
          </p:txBody>
        </p:sp>
        <p:sp>
          <p:nvSpPr>
            <p:cNvPr id="9" name="Text Box 46">
              <a:extLst>
                <a:ext uri="{FF2B5EF4-FFF2-40B4-BE49-F238E27FC236}">
                  <a16:creationId xmlns:a16="http://schemas.microsoft.com/office/drawing/2014/main" id="{3B17AE65-BA5F-C955-5731-245D7CD07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4677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72</a:t>
              </a:r>
            </a:p>
          </p:txBody>
        </p:sp>
        <p:sp>
          <p:nvSpPr>
            <p:cNvPr id="10" name="Text Box 47">
              <a:extLst>
                <a:ext uri="{FF2B5EF4-FFF2-40B4-BE49-F238E27FC236}">
                  <a16:creationId xmlns:a16="http://schemas.microsoft.com/office/drawing/2014/main" id="{08D93726-4340-BD1D-908F-C5103A6ABC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9476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83</a:t>
              </a:r>
            </a:p>
          </p:txBody>
        </p:sp>
        <p:sp>
          <p:nvSpPr>
            <p:cNvPr id="11" name="Text Box 48">
              <a:extLst>
                <a:ext uri="{FF2B5EF4-FFF2-40B4-BE49-F238E27FC236}">
                  <a16:creationId xmlns:a16="http://schemas.microsoft.com/office/drawing/2014/main" id="{9A694EFA-3A20-A233-A1FE-A8FB5E6AA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4279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2" name="Text Box 49">
              <a:extLst>
                <a:ext uri="{FF2B5EF4-FFF2-40B4-BE49-F238E27FC236}">
                  <a16:creationId xmlns:a16="http://schemas.microsoft.com/office/drawing/2014/main" id="{09A2EF56-89E3-41A1-5558-D60DCD5F1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7873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3" name="Text Box 50">
              <a:extLst>
                <a:ext uri="{FF2B5EF4-FFF2-40B4-BE49-F238E27FC236}">
                  <a16:creationId xmlns:a16="http://schemas.microsoft.com/office/drawing/2014/main" id="{EC92058C-00AC-F44E-979F-E639456C2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2677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4" name="Text Box 51">
              <a:extLst>
                <a:ext uri="{FF2B5EF4-FFF2-40B4-BE49-F238E27FC236}">
                  <a16:creationId xmlns:a16="http://schemas.microsoft.com/office/drawing/2014/main" id="{E30A4C7A-B7BD-D2D5-155A-4E611C3EC4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3520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5" name="Text Box 52">
              <a:extLst>
                <a:ext uri="{FF2B5EF4-FFF2-40B4-BE49-F238E27FC236}">
                  <a16:creationId xmlns:a16="http://schemas.microsoft.com/office/drawing/2014/main" id="{5BD13204-1953-D12B-DB34-0E1F2566B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8324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16" name="Text Box 53">
              <a:extLst>
                <a:ext uri="{FF2B5EF4-FFF2-40B4-BE49-F238E27FC236}">
                  <a16:creationId xmlns:a16="http://schemas.microsoft.com/office/drawing/2014/main" id="{8E1F9791-A59B-89F1-FC3F-AF7C68706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3128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7" name="Text Box 54">
              <a:extLst>
                <a:ext uri="{FF2B5EF4-FFF2-40B4-BE49-F238E27FC236}">
                  <a16:creationId xmlns:a16="http://schemas.microsoft.com/office/drawing/2014/main" id="{CF498CA8-60B1-024E-7C49-1DDBD514C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2499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8" name="Text Box 55">
              <a:extLst>
                <a:ext uri="{FF2B5EF4-FFF2-40B4-BE49-F238E27FC236}">
                  <a16:creationId xmlns:a16="http://schemas.microsoft.com/office/drawing/2014/main" id="{1DA0C298-4DBE-6465-B05F-690E1B823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7300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Text Box 56">
              <a:extLst>
                <a:ext uri="{FF2B5EF4-FFF2-40B4-BE49-F238E27FC236}">
                  <a16:creationId xmlns:a16="http://schemas.microsoft.com/office/drawing/2014/main" id="{7946346F-D801-4310-974C-ACB2ECC4E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2099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" name="Text Box 57">
              <a:extLst>
                <a:ext uri="{FF2B5EF4-FFF2-40B4-BE49-F238E27FC236}">
                  <a16:creationId xmlns:a16="http://schemas.microsoft.com/office/drawing/2014/main" id="{99FAA761-D81F-201E-1953-61EAB2227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6898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1" name="Text Box 58">
              <a:extLst>
                <a:ext uri="{FF2B5EF4-FFF2-40B4-BE49-F238E27FC236}">
                  <a16:creationId xmlns:a16="http://schemas.microsoft.com/office/drawing/2014/main" id="{AB3C8A69-FA24-CBB6-3AA4-18742E3BE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1701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2" name="Text Box 59">
              <a:extLst>
                <a:ext uri="{FF2B5EF4-FFF2-40B4-BE49-F238E27FC236}">
                  <a16:creationId xmlns:a16="http://schemas.microsoft.com/office/drawing/2014/main" id="{609EC08E-A958-C1AD-807B-9DF57BACF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5295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3" name="Text Box 60">
              <a:extLst>
                <a:ext uri="{FF2B5EF4-FFF2-40B4-BE49-F238E27FC236}">
                  <a16:creationId xmlns:a16="http://schemas.microsoft.com/office/drawing/2014/main" id="{4C2355B2-5EE8-86A4-BDAD-B5242F9C61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0099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4" name="Text Box 61">
              <a:extLst>
                <a:ext uri="{FF2B5EF4-FFF2-40B4-BE49-F238E27FC236}">
                  <a16:creationId xmlns:a16="http://schemas.microsoft.com/office/drawing/2014/main" id="{A98E4446-A2EF-8A25-2AC7-30CD645F2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0942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5" name="Text Box 62">
              <a:extLst>
                <a:ext uri="{FF2B5EF4-FFF2-40B4-BE49-F238E27FC236}">
                  <a16:creationId xmlns:a16="http://schemas.microsoft.com/office/drawing/2014/main" id="{94F4A37E-71D8-1AFD-7663-2EC63267B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5746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6" name="Text Box 63">
              <a:extLst>
                <a:ext uri="{FF2B5EF4-FFF2-40B4-BE49-F238E27FC236}">
                  <a16:creationId xmlns:a16="http://schemas.microsoft.com/office/drawing/2014/main" id="{A71C75DB-7D33-7385-40DD-56E8FBB10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0550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7" name="Text Box 44">
              <a:extLst>
                <a:ext uri="{FF2B5EF4-FFF2-40B4-BE49-F238E27FC236}">
                  <a16:creationId xmlns:a16="http://schemas.microsoft.com/office/drawing/2014/main" id="{AA99956E-634F-1DB4-2865-E18179036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6381" y="1629501"/>
              <a:ext cx="57693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latin typeface="Consolas"/>
                  <a:cs typeface="Consolas"/>
                </a:rPr>
                <a:t>arr</a:t>
              </a:r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4548DD1A-9025-222B-7F4E-71879469A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369" y="1660052"/>
            <a:ext cx="4123793" cy="179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charset="0"/>
              <a:buNone/>
            </a:pP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Worst case: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 is not in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(similar to the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we saw earlier)</a:t>
            </a:r>
          </a:p>
          <a:p>
            <a:pPr lvl="1">
              <a:buFont typeface="Wingdings" charset="0"/>
              <a:buNone/>
            </a:pPr>
            <a:endParaRPr lang="en-US" sz="1800" i="1" dirty="0">
              <a:solidFill>
                <a:srgbClr val="000099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4530D0DF-4EF4-95E5-95D7-98E6C0B32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88" y="3967875"/>
            <a:ext cx="2866172" cy="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 algn="r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0765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A7A87C-E3A6-D0AA-9965-F69DC8FE5F9B}"/>
              </a:ext>
            </a:extLst>
          </p:cNvPr>
          <p:cNvGrpSpPr/>
          <p:nvPr/>
        </p:nvGrpSpPr>
        <p:grpSpPr>
          <a:xfrm>
            <a:off x="6333190" y="1203009"/>
            <a:ext cx="2188597" cy="5462104"/>
            <a:chOff x="6400800" y="838200"/>
            <a:chExt cx="2188597" cy="546210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63366C96-045B-18BB-3254-33B117DD3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042504"/>
              <a:ext cx="908918" cy="52578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EE173E-4B65-ECD3-D600-03FFC6293B9F}"/>
                </a:ext>
              </a:extLst>
            </p:cNvPr>
            <p:cNvGrpSpPr/>
            <p:nvPr/>
          </p:nvGrpSpPr>
          <p:grpSpPr>
            <a:xfrm>
              <a:off x="6400800" y="838200"/>
              <a:ext cx="2188597" cy="4890314"/>
              <a:chOff x="6400800" y="838200"/>
              <a:chExt cx="2188597" cy="4890314"/>
            </a:xfrm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0C47D8F2-D3D5-ADC5-75E1-AFEA12163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3997" y="1042504"/>
                <a:ext cx="1295400" cy="46860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92075" tIns="46038" rIns="92075" bIns="46038"/>
              <a:lstStyle/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11, 4, 5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2, 11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13, 100,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1 ,7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4, 83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12, 4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1, 7, 4, 5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81, 9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10, 3, 5, 4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5, 11, 12,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17, 2, 8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3, 51, 7,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9, 1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1955, 21</a:t>
                </a:r>
              </a:p>
            </p:txBody>
          </p:sp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D7174447-3D13-C2F8-1597-CA368A9AA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3946" y="838200"/>
                <a:ext cx="954464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URLs</a:t>
                </a:r>
              </a:p>
            </p:txBody>
          </p: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2A9017B0-69E6-22AF-1491-31693DFDC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1143000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word  </a:t>
                </a:r>
              </a:p>
            </p:txBody>
          </p:sp>
          <p:sp>
            <p:nvSpPr>
              <p:cNvPr id="30" name="Rectangle 8" descr="Bouquet">
                <a:extLst>
                  <a:ext uri="{FF2B5EF4-FFF2-40B4-BE49-F238E27FC236}">
                    <a16:creationId xmlns:a16="http://schemas.microsoft.com/office/drawing/2014/main" id="{0197F05E-6B93-C61A-CD85-66CD68572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2087610" cy="489031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r:embed="rId3"/>
                      <a:srcRect/>
                      <a:tile tx="0" ty="0" sx="100000" sy="100000" flip="none" algn="tl"/>
                    </a:blip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 dirty="0"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FCB4B42-EEFC-8E33-FF76-AC6231F4DA17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4F5008-2005-F618-A984-D37EA5678C86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7287607-AE23-A769-5F48-0032429904A7}"/>
              </a:ext>
            </a:extLst>
          </p:cNvPr>
          <p:cNvSpPr/>
          <p:nvPr/>
        </p:nvSpPr>
        <p:spPr bwMode="auto">
          <a:xfrm>
            <a:off x="4535103" y="5599797"/>
            <a:ext cx="1633525" cy="457200"/>
          </a:xfrm>
          <a:prstGeom prst="wedgeRoundRectCallout">
            <a:avLst>
              <a:gd name="adj1" fmla="val 42533"/>
              <a:gd name="adj2" fmla="val -9229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The data is sorted</a:t>
            </a:r>
            <a:endParaRPr lang="en-US" sz="1600" dirty="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485EDFA-842B-4561-257E-E75E4D922ACE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642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71ECD-A7AE-1CC2-30EF-E469193D1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36F7AA97-2BD9-48BA-5EF5-5646AE111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FC273C-A23A-A5AD-F3FF-BA40D7C6FD00}"/>
              </a:ext>
            </a:extLst>
          </p:cNvPr>
          <p:cNvGrpSpPr/>
          <p:nvPr/>
        </p:nvGrpSpPr>
        <p:grpSpPr>
          <a:xfrm>
            <a:off x="6333190" y="1203009"/>
            <a:ext cx="2188597" cy="5462104"/>
            <a:chOff x="6400800" y="838200"/>
            <a:chExt cx="2188597" cy="546210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CC112DAE-4407-0BBD-4498-024F44F75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042504"/>
              <a:ext cx="908918" cy="52578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97E5E5C-0C67-F59E-9F4E-7B270A436F17}"/>
                </a:ext>
              </a:extLst>
            </p:cNvPr>
            <p:cNvGrpSpPr/>
            <p:nvPr/>
          </p:nvGrpSpPr>
          <p:grpSpPr>
            <a:xfrm>
              <a:off x="6400800" y="838200"/>
              <a:ext cx="2188597" cy="4890314"/>
              <a:chOff x="6400800" y="838200"/>
              <a:chExt cx="2188597" cy="4890314"/>
            </a:xfrm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5BC4F01-28ED-7257-7843-0F4449B64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3997" y="1042504"/>
                <a:ext cx="1295400" cy="46860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92075" tIns="46038" rIns="92075" bIns="46038"/>
              <a:lstStyle/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11, 4, 5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2, 11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13, 100,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1 ,7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4, 83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12, 4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1, 7, 4, 5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81, 9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10, 3, 5, 4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5, 11, 12,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17, 2, 8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3, 51, 7,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9, 1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1955, 21</a:t>
                </a:r>
              </a:p>
            </p:txBody>
          </p:sp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177B6F40-2CD0-4384-6663-9091842C4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3946" y="838200"/>
                <a:ext cx="954464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URLs</a:t>
                </a:r>
              </a:p>
            </p:txBody>
          </p: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E2985806-38F1-F9D7-1250-5C8184CF0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1143000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word  </a:t>
                </a:r>
              </a:p>
            </p:txBody>
          </p:sp>
          <p:sp>
            <p:nvSpPr>
              <p:cNvPr id="30" name="Rectangle 8" descr="Bouquet">
                <a:extLst>
                  <a:ext uri="{FF2B5EF4-FFF2-40B4-BE49-F238E27FC236}">
                    <a16:creationId xmlns:a16="http://schemas.microsoft.com/office/drawing/2014/main" id="{CD5E7064-9E28-F462-2780-431E9349A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2087610" cy="489031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r:embed="rId3"/>
                      <a:srcRect/>
                      <a:tile tx="0" ty="0" sx="100000" sy="100000" flip="none" algn="tl"/>
                    </a:blip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 dirty="0"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196F2BC-4974-DA6D-48E1-2BEB00BAD953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680282-151D-E1FF-3111-C8E426E80614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D954D1-AF39-E240-A354-9D95F02764B4}"/>
              </a:ext>
            </a:extLst>
          </p:cNvPr>
          <p:cNvGrpSpPr/>
          <p:nvPr/>
        </p:nvGrpSpPr>
        <p:grpSpPr>
          <a:xfrm>
            <a:off x="3342309" y="3143226"/>
            <a:ext cx="2889894" cy="722783"/>
            <a:chOff x="3342309" y="3143226"/>
            <a:chExt cx="2889894" cy="722783"/>
          </a:xfrm>
        </p:grpSpPr>
        <p:sp>
          <p:nvSpPr>
            <p:cNvPr id="38" name="AutoShape 9">
              <a:extLst>
                <a:ext uri="{FF2B5EF4-FFF2-40B4-BE49-F238E27FC236}">
                  <a16:creationId xmlns:a16="http://schemas.microsoft.com/office/drawing/2014/main" id="{3403DBEB-A783-94AB-B0CA-7001E0D4C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101" y="3429000"/>
              <a:ext cx="470102" cy="378336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/>
                  <a:cs typeface="Arial"/>
                </a:rPr>
                <a:t>1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7601303-7ADD-ECC5-C4CF-1BE24651B35B}"/>
                </a:ext>
              </a:extLst>
            </p:cNvPr>
            <p:cNvGrpSpPr/>
            <p:nvPr/>
          </p:nvGrpSpPr>
          <p:grpSpPr>
            <a:xfrm>
              <a:off x="3342309" y="3143226"/>
              <a:ext cx="2579809" cy="722783"/>
              <a:chOff x="1150837" y="3457319"/>
              <a:chExt cx="2579809" cy="722783"/>
            </a:xfrm>
          </p:grpSpPr>
          <p:sp>
            <p:nvSpPr>
              <p:cNvPr id="40" name="Rounded Rectangular Callout 39">
                <a:extLst>
                  <a:ext uri="{FF2B5EF4-FFF2-40B4-BE49-F238E27FC236}">
                    <a16:creationId xmlns:a16="http://schemas.microsoft.com/office/drawing/2014/main" id="{4E53BE6D-B953-F849-11A6-33DF185BE5B5}"/>
                  </a:ext>
                </a:extLst>
              </p:cNvPr>
              <p:cNvSpPr/>
              <p:nvPr/>
            </p:nvSpPr>
            <p:spPr>
              <a:xfrm>
                <a:off x="1150837" y="3671404"/>
                <a:ext cx="2579809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“morocco”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&lt;=</a:t>
                </a: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 “mountain”</a:t>
                </a:r>
                <a:endParaRPr lang="en-US" sz="1200" i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1" name="Rounded Rectangular Callout 40">
                <a:extLst>
                  <a:ext uri="{FF2B5EF4-FFF2-40B4-BE49-F238E27FC236}">
                    <a16:creationId xmlns:a16="http://schemas.microsoft.com/office/drawing/2014/main" id="{A5B97925-41AC-B360-250D-16BE8DC02F58}"/>
                  </a:ext>
                </a:extLst>
              </p:cNvPr>
              <p:cNvSpPr/>
              <p:nvPr/>
            </p:nvSpPr>
            <p:spPr>
              <a:xfrm>
                <a:off x="2113795" y="3457319"/>
                <a:ext cx="596684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F000F60-1F9B-4571-EFAC-E08CFCC7FD14}"/>
              </a:ext>
            </a:extLst>
          </p:cNvPr>
          <p:cNvSpPr/>
          <p:nvPr/>
        </p:nvSpPr>
        <p:spPr bwMode="auto">
          <a:xfrm>
            <a:off x="4535103" y="5599797"/>
            <a:ext cx="1633525" cy="457200"/>
          </a:xfrm>
          <a:prstGeom prst="wedgeRoundRectCallout">
            <a:avLst>
              <a:gd name="adj1" fmla="val 42533"/>
              <a:gd name="adj2" fmla="val -9229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The data is sorted</a:t>
            </a:r>
            <a:endParaRPr lang="en-US" sz="16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2BA85F-4276-BCAD-B2CB-B24575F73533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6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0EA3-507C-58BC-4862-598239AF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1233BC44-7EFF-4F95-AB2D-F7C007E534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 plan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FAB0398-FE32-2FC5-2F0D-8E6F078B9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3016831"/>
            <a:ext cx="6785441" cy="254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2000" u="sng" dirty="0">
                <a:latin typeface="Times New Roman"/>
                <a:cs typeface="Times New Roman"/>
              </a:rPr>
              <a:t>Two kinds of program efficiency</a:t>
            </a:r>
            <a:endParaRPr lang="en-US" sz="2000" dirty="0">
              <a:latin typeface="Times New Roman"/>
              <a:cs typeface="Times New Roman"/>
            </a:endParaRPr>
          </a:p>
          <a:p>
            <a:pPr marL="268288" indent="-268288" algn="l">
              <a:spcBef>
                <a:spcPts val="1800"/>
              </a:spcBef>
              <a:buSzPct val="100000"/>
              <a:buFont typeface="Arial"/>
              <a:buChar char="•"/>
              <a:defRPr/>
            </a:pPr>
            <a:r>
              <a:rPr lang="en-US" sz="2000" i="1" dirty="0">
                <a:latin typeface="Times New Roman"/>
                <a:cs typeface="Times New Roman"/>
              </a:rPr>
              <a:t>Time efficiency</a:t>
            </a:r>
            <a:r>
              <a:rPr lang="en-US" sz="2000" dirty="0">
                <a:latin typeface="Times New Roman"/>
                <a:cs typeface="Times New Roman"/>
              </a:rPr>
              <a:t>: How fast is the program?</a:t>
            </a:r>
          </a:p>
          <a:p>
            <a:pPr marL="268288" indent="-268288" algn="l">
              <a:spcBef>
                <a:spcPts val="1800"/>
              </a:spcBef>
              <a:buSzPct val="100000"/>
              <a:buFont typeface="Arial"/>
              <a:buChar char="•"/>
              <a:defRPr/>
            </a:pPr>
            <a:r>
              <a:rPr lang="en-US" sz="2000" i="1" dirty="0">
                <a:latin typeface="Times New Roman"/>
                <a:cs typeface="Times New Roman"/>
              </a:rPr>
              <a:t>Space efficiency</a:t>
            </a:r>
            <a:r>
              <a:rPr lang="en-US" sz="2000" dirty="0">
                <a:latin typeface="Times New Roman"/>
                <a:cs typeface="Times New Roman"/>
              </a:rPr>
              <a:t>: How much memory does it consume?</a:t>
            </a:r>
          </a:p>
          <a:p>
            <a:pPr marL="268288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endParaRPr lang="en-US" sz="20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2000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1C1EFF7A-4956-2BE6-FC70-561FFE685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65" y="3627847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F2EBE81-6E04-9C38-673D-85B706A7F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1162629"/>
            <a:ext cx="6369661" cy="135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2000" b="1" u="sng" dirty="0">
                <a:latin typeface="Times New Roman"/>
                <a:cs typeface="Times New Roman"/>
              </a:rPr>
              <a:t>Program efficiency:</a:t>
            </a:r>
          </a:p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So far in the course we treated it informally and casually...</a:t>
            </a:r>
            <a:endParaRPr lang="he-IL" sz="2000" dirty="0">
              <a:latin typeface="Times New Roman"/>
              <a:cs typeface="Times New Roman"/>
            </a:endParaRPr>
          </a:p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From now on we’ll treat it formally and seriously.</a:t>
            </a:r>
            <a:endParaRPr lang="he-IL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112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7CF15-E36C-E855-0E51-B751599AB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1472BC88-30BF-0A8E-B65B-12E9023D90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0E589-6C3F-4ED5-EFB7-7597B19BF575}"/>
              </a:ext>
            </a:extLst>
          </p:cNvPr>
          <p:cNvGrpSpPr/>
          <p:nvPr/>
        </p:nvGrpSpPr>
        <p:grpSpPr>
          <a:xfrm>
            <a:off x="6333190" y="1203009"/>
            <a:ext cx="2188597" cy="5462104"/>
            <a:chOff x="6400800" y="838200"/>
            <a:chExt cx="2188597" cy="546210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B91B8C21-82F0-D15D-EB5C-8951F4893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042504"/>
              <a:ext cx="908918" cy="52578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A8E9C2F-C6E7-6759-572D-5BA9CE13A245}"/>
                </a:ext>
              </a:extLst>
            </p:cNvPr>
            <p:cNvGrpSpPr/>
            <p:nvPr/>
          </p:nvGrpSpPr>
          <p:grpSpPr>
            <a:xfrm>
              <a:off x="6400800" y="838200"/>
              <a:ext cx="2188597" cy="4890314"/>
              <a:chOff x="6400800" y="838200"/>
              <a:chExt cx="2188597" cy="4890314"/>
            </a:xfrm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16F0994-B5D2-86F5-BC62-00F70B1AD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3997" y="1042504"/>
                <a:ext cx="1295400" cy="46860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92075" tIns="46038" rIns="92075" bIns="46038"/>
              <a:lstStyle/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11, 4, 5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2, 11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13, 100,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1 ,7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4, 83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12, 4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1, 7, 4, 5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81, 9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10, 3, 5, 4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5, 11, 12,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17, 2, 8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3, 51, 7,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9, 1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1955, 21</a:t>
                </a:r>
              </a:p>
            </p:txBody>
          </p:sp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AB1704E9-6838-6D80-DC08-4F93949E4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3946" y="838200"/>
                <a:ext cx="954464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URLs</a:t>
                </a:r>
              </a:p>
            </p:txBody>
          </p: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545F6D2B-A0C7-B921-F68D-EB144094F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1143000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word  </a:t>
                </a:r>
              </a:p>
            </p:txBody>
          </p:sp>
          <p:sp>
            <p:nvSpPr>
              <p:cNvPr id="30" name="Rectangle 8" descr="Bouquet">
                <a:extLst>
                  <a:ext uri="{FF2B5EF4-FFF2-40B4-BE49-F238E27FC236}">
                    <a16:creationId xmlns:a16="http://schemas.microsoft.com/office/drawing/2014/main" id="{D216C5DE-9390-F983-B0EF-715FA9584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2087610" cy="489031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r:embed="rId3"/>
                      <a:srcRect/>
                      <a:tile tx="0" ty="0" sx="100000" sy="100000" flip="none" algn="tl"/>
                    </a:blip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 dirty="0"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A550A32-3AE4-F721-E2BD-D7C6A95C9DA8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16C6CA-F842-6823-0BF7-D0663744EB4C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E1E9A-0F4C-B873-2C65-09CBD391A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91" y="3501129"/>
            <a:ext cx="2082565" cy="2592194"/>
          </a:xfrm>
          <a:prstGeom prst="rect">
            <a:avLst/>
          </a:prstGeom>
          <a:solidFill>
            <a:srgbClr val="808080">
              <a:alpha val="47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kern="1200" dirty="0"/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B113E4BE-0765-AB77-970C-5F0D429D3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101" y="3429000"/>
            <a:ext cx="470102" cy="378336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BE2D39-F5CC-6EFE-7668-0D3EA07BC0A4}"/>
              </a:ext>
            </a:extLst>
          </p:cNvPr>
          <p:cNvGrpSpPr/>
          <p:nvPr/>
        </p:nvGrpSpPr>
        <p:grpSpPr>
          <a:xfrm>
            <a:off x="3342309" y="3143226"/>
            <a:ext cx="2579809" cy="722783"/>
            <a:chOff x="1150837" y="3457319"/>
            <a:chExt cx="2579809" cy="722783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C16E6767-A7A0-DD80-12CE-A35A38243BC3}"/>
                </a:ext>
              </a:extLst>
            </p:cNvPr>
            <p:cNvSpPr/>
            <p:nvPr/>
          </p:nvSpPr>
          <p:spPr>
            <a:xfrm>
              <a:off x="1150837" y="3671404"/>
              <a:ext cx="2579809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“morocco”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&lt;=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“mountain”</a:t>
              </a:r>
              <a:endParaRPr lang="en-US" sz="1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B6363AB6-C7C6-AC47-5BCE-0CC438E40D73}"/>
                </a:ext>
              </a:extLst>
            </p:cNvPr>
            <p:cNvSpPr/>
            <p:nvPr/>
          </p:nvSpPr>
          <p:spPr>
            <a:xfrm>
              <a:off x="2113795" y="3457319"/>
              <a:ext cx="596684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302EB9-7002-199E-CFEF-610C70EB22AA}"/>
              </a:ext>
            </a:extLst>
          </p:cNvPr>
          <p:cNvGrpSpPr/>
          <p:nvPr/>
        </p:nvGrpSpPr>
        <p:grpSpPr>
          <a:xfrm>
            <a:off x="3464460" y="1904424"/>
            <a:ext cx="2784819" cy="700616"/>
            <a:chOff x="3464460" y="1904424"/>
            <a:chExt cx="2784819" cy="700616"/>
          </a:xfrm>
        </p:grpSpPr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58A94B3D-418D-6278-7A70-4E0C63D41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9177" y="2163922"/>
              <a:ext cx="470102" cy="378336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/>
                  <a:cs typeface="Arial"/>
                </a:rPr>
                <a:t>2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B034B-2027-D9E8-4164-4DEECD8BE572}"/>
                </a:ext>
              </a:extLst>
            </p:cNvPr>
            <p:cNvGrpSpPr/>
            <p:nvPr/>
          </p:nvGrpSpPr>
          <p:grpSpPr>
            <a:xfrm>
              <a:off x="3464460" y="1904424"/>
              <a:ext cx="2579809" cy="700616"/>
              <a:chOff x="1185630" y="3446033"/>
              <a:chExt cx="2579809" cy="700616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75073FFC-2702-6A63-ECA1-758E23E749D5}"/>
                  </a:ext>
                </a:extLst>
              </p:cNvPr>
              <p:cNvSpPr/>
              <p:nvPr/>
            </p:nvSpPr>
            <p:spPr>
              <a:xfrm>
                <a:off x="1185630" y="3637951"/>
                <a:ext cx="2579809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“morocco”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&lt;=</a:t>
                </a: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 “mormon”</a:t>
                </a:r>
                <a:endParaRPr lang="en-US" sz="1200" i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C949C97A-968A-4240-B0CA-0988FDCA84FB}"/>
                  </a:ext>
                </a:extLst>
              </p:cNvPr>
              <p:cNvSpPr/>
              <p:nvPr/>
            </p:nvSpPr>
            <p:spPr>
              <a:xfrm>
                <a:off x="2153187" y="3446033"/>
                <a:ext cx="596684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2A1645-5D3C-F20A-E75E-BA54E5F5C4C5}"/>
              </a:ext>
            </a:extLst>
          </p:cNvPr>
          <p:cNvSpPr/>
          <p:nvPr/>
        </p:nvSpPr>
        <p:spPr bwMode="auto">
          <a:xfrm>
            <a:off x="4535103" y="5599797"/>
            <a:ext cx="1633525" cy="457200"/>
          </a:xfrm>
          <a:prstGeom prst="wedgeRoundRectCallout">
            <a:avLst>
              <a:gd name="adj1" fmla="val 42533"/>
              <a:gd name="adj2" fmla="val -9229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The data is sorted</a:t>
            </a:r>
            <a:endParaRPr lang="en-US" sz="16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A2AF43-77D2-2DF8-18E9-000A391CB935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7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8CEE7-C6F4-F76F-5A4B-1A98A4F0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E7D57E45-1424-A167-13F5-98C0BFAE9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sp>
        <p:nvSpPr>
          <p:cNvPr id="49" name="AutoShape 9">
            <a:extLst>
              <a:ext uri="{FF2B5EF4-FFF2-40B4-BE49-F238E27FC236}">
                <a16:creationId xmlns:a16="http://schemas.microsoft.com/office/drawing/2014/main" id="{6BAE4E09-79E2-E962-392E-18A0FCFE5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101" y="3429000"/>
            <a:ext cx="470102" cy="378336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8DB733-C72C-8272-B1D7-81B22C2792E8}"/>
              </a:ext>
            </a:extLst>
          </p:cNvPr>
          <p:cNvGrpSpPr/>
          <p:nvPr/>
        </p:nvGrpSpPr>
        <p:grpSpPr>
          <a:xfrm>
            <a:off x="3342309" y="3143226"/>
            <a:ext cx="2579809" cy="722783"/>
            <a:chOff x="1150837" y="3457319"/>
            <a:chExt cx="2579809" cy="722783"/>
          </a:xfrm>
        </p:grpSpPr>
        <p:sp>
          <p:nvSpPr>
            <p:cNvPr id="32" name="Rounded Rectangular Callout 31">
              <a:extLst>
                <a:ext uri="{FF2B5EF4-FFF2-40B4-BE49-F238E27FC236}">
                  <a16:creationId xmlns:a16="http://schemas.microsoft.com/office/drawing/2014/main" id="{8822F1A0-15C5-F981-C6D6-A061D9D74B3C}"/>
                </a:ext>
              </a:extLst>
            </p:cNvPr>
            <p:cNvSpPr/>
            <p:nvPr/>
          </p:nvSpPr>
          <p:spPr>
            <a:xfrm>
              <a:off x="1150837" y="3671404"/>
              <a:ext cx="2579809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“morocco”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&lt;=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“mountain”</a:t>
              </a:r>
              <a:endParaRPr lang="en-US" sz="1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A7CDDF7D-DB1C-6550-BA14-18E78A3AE2D5}"/>
                </a:ext>
              </a:extLst>
            </p:cNvPr>
            <p:cNvSpPr/>
            <p:nvPr/>
          </p:nvSpPr>
          <p:spPr>
            <a:xfrm>
              <a:off x="2113795" y="3457319"/>
              <a:ext cx="596684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F392D4-3D6A-6483-0BE6-72B4312EA00A}"/>
              </a:ext>
            </a:extLst>
          </p:cNvPr>
          <p:cNvGrpSpPr/>
          <p:nvPr/>
        </p:nvGrpSpPr>
        <p:grpSpPr>
          <a:xfrm>
            <a:off x="6333190" y="1203009"/>
            <a:ext cx="2188597" cy="5462104"/>
            <a:chOff x="6400800" y="838200"/>
            <a:chExt cx="2188597" cy="546210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F31D794-BE21-1B85-919C-CF289A984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042504"/>
              <a:ext cx="908918" cy="52578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E18AA6-E3B5-51F0-EC57-A3CF6C4D34D9}"/>
                </a:ext>
              </a:extLst>
            </p:cNvPr>
            <p:cNvGrpSpPr/>
            <p:nvPr/>
          </p:nvGrpSpPr>
          <p:grpSpPr>
            <a:xfrm>
              <a:off x="6400800" y="838200"/>
              <a:ext cx="2188597" cy="4890314"/>
              <a:chOff x="6400800" y="838200"/>
              <a:chExt cx="2188597" cy="4890314"/>
            </a:xfrm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F3AA0DEC-E917-D008-F86D-B779E99AA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3997" y="1042504"/>
                <a:ext cx="1295400" cy="46860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92075" tIns="46038" rIns="92075" bIns="46038"/>
              <a:lstStyle/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11, 4, 5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2, 11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13, 100,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1 ,7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4, 83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12, 4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1, 7, 4, 5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81, 9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10, 3, 5, 4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5, 11, 12,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17, 2, 8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3, 51, 7,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9, 1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1955, 21</a:t>
                </a:r>
              </a:p>
            </p:txBody>
          </p:sp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09822671-88F6-613A-D02F-E3161ED7F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3946" y="838200"/>
                <a:ext cx="954464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URLs</a:t>
                </a:r>
              </a:p>
            </p:txBody>
          </p: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189B0F3D-7525-B584-789D-3C1827293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1143000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word  </a:t>
                </a:r>
              </a:p>
            </p:txBody>
          </p:sp>
          <p:sp>
            <p:nvSpPr>
              <p:cNvPr id="30" name="Rectangle 8" descr="Bouquet">
                <a:extLst>
                  <a:ext uri="{FF2B5EF4-FFF2-40B4-BE49-F238E27FC236}">
                    <a16:creationId xmlns:a16="http://schemas.microsoft.com/office/drawing/2014/main" id="{54F9A3C0-030A-70C0-3395-9BA6D8329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2087610" cy="489031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r:embed="rId3"/>
                      <a:srcRect/>
                      <a:tile tx="0" ty="0" sx="100000" sy="100000" flip="none" algn="tl"/>
                    </a:blip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 dirty="0"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C27C37-E9C2-C558-7201-5793017A0F38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E8C8E5-9082-18C4-5B68-78BA891AE2F9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14CFD7-9D92-12A5-F8B4-28F0AA7D1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91" y="3501129"/>
            <a:ext cx="2082565" cy="2592194"/>
          </a:xfrm>
          <a:prstGeom prst="rect">
            <a:avLst/>
          </a:prstGeom>
          <a:solidFill>
            <a:srgbClr val="808080">
              <a:alpha val="47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kern="1200" dirty="0"/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2C9E39EC-4313-41A6-C7DC-FF05BFF50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177" y="2163922"/>
            <a:ext cx="470102" cy="378336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2757A-742F-3698-CF39-BB9ECF87477B}"/>
              </a:ext>
            </a:extLst>
          </p:cNvPr>
          <p:cNvGrpSpPr/>
          <p:nvPr/>
        </p:nvGrpSpPr>
        <p:grpSpPr>
          <a:xfrm>
            <a:off x="3464460" y="1904424"/>
            <a:ext cx="2579809" cy="700616"/>
            <a:chOff x="1185630" y="3446033"/>
            <a:chExt cx="2579809" cy="700616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300B45B4-7617-CFDA-519B-561D59A06329}"/>
                </a:ext>
              </a:extLst>
            </p:cNvPr>
            <p:cNvSpPr/>
            <p:nvPr/>
          </p:nvSpPr>
          <p:spPr>
            <a:xfrm>
              <a:off x="1185630" y="3637951"/>
              <a:ext cx="2579809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“morocco”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&lt;=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“mormon”</a:t>
              </a:r>
              <a:endParaRPr lang="en-US" sz="1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BA05616B-8F21-94B1-B709-9871388E27A2}"/>
                </a:ext>
              </a:extLst>
            </p:cNvPr>
            <p:cNvSpPr/>
            <p:nvPr/>
          </p:nvSpPr>
          <p:spPr>
            <a:xfrm>
              <a:off x="2153187" y="3446033"/>
              <a:ext cx="596684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990DF3F-7DA0-A78F-039B-8DD29FD7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720" y="1387862"/>
            <a:ext cx="2082565" cy="1084167"/>
          </a:xfrm>
          <a:prstGeom prst="rect">
            <a:avLst/>
          </a:prstGeom>
          <a:solidFill>
            <a:srgbClr val="808080">
              <a:alpha val="47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kern="1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FB96A2-8345-184C-5E3D-F93FCBDA6855}"/>
              </a:ext>
            </a:extLst>
          </p:cNvPr>
          <p:cNvGrpSpPr/>
          <p:nvPr/>
        </p:nvGrpSpPr>
        <p:grpSpPr>
          <a:xfrm>
            <a:off x="3473571" y="2442610"/>
            <a:ext cx="2784819" cy="700616"/>
            <a:chOff x="3473571" y="2442610"/>
            <a:chExt cx="2784819" cy="700616"/>
          </a:xfrm>
        </p:grpSpPr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63DB92D5-B821-4D59-94F9-F8F9AA627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288" y="2702108"/>
              <a:ext cx="470102" cy="378336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/>
                  <a:cs typeface="Arial"/>
                </a:rPr>
                <a:t>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9422888-2F8B-8A70-B46E-4B5FE652ADF8}"/>
                </a:ext>
              </a:extLst>
            </p:cNvPr>
            <p:cNvGrpSpPr/>
            <p:nvPr/>
          </p:nvGrpSpPr>
          <p:grpSpPr>
            <a:xfrm>
              <a:off x="3473571" y="2442610"/>
              <a:ext cx="2579809" cy="700616"/>
              <a:chOff x="1185630" y="3446033"/>
              <a:chExt cx="2579809" cy="700616"/>
            </a:xfrm>
          </p:grpSpPr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8E68189-F88B-1C39-6FB9-6E55BFD904BF}"/>
                  </a:ext>
                </a:extLst>
              </p:cNvPr>
              <p:cNvSpPr/>
              <p:nvPr/>
            </p:nvSpPr>
            <p:spPr>
              <a:xfrm>
                <a:off x="1185630" y="3637951"/>
                <a:ext cx="2579809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“morocco”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&lt;=</a:t>
                </a: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 “morocco”</a:t>
                </a:r>
                <a:endParaRPr lang="en-US" sz="1200" i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2C7CC78-A134-4138-5322-525CFD34C2AF}"/>
                  </a:ext>
                </a:extLst>
              </p:cNvPr>
              <p:cNvSpPr/>
              <p:nvPr/>
            </p:nvSpPr>
            <p:spPr>
              <a:xfrm>
                <a:off x="2153187" y="3446033"/>
                <a:ext cx="596684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A95D17A-8E2E-D1BA-992D-22B54A39FA1A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0C43EB5-1919-3031-1F74-3D1A185E3012}"/>
              </a:ext>
            </a:extLst>
          </p:cNvPr>
          <p:cNvSpPr/>
          <p:nvPr/>
        </p:nvSpPr>
        <p:spPr bwMode="auto">
          <a:xfrm>
            <a:off x="4535103" y="5599797"/>
            <a:ext cx="1633525" cy="457200"/>
          </a:xfrm>
          <a:prstGeom prst="wedgeRoundRectCallout">
            <a:avLst>
              <a:gd name="adj1" fmla="val 42533"/>
              <a:gd name="adj2" fmla="val -9229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The data is sorted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9E68360-C543-8D58-3E7D-CF3E772689F4}"/>
              </a:ext>
            </a:extLst>
          </p:cNvPr>
          <p:cNvGrpSpPr/>
          <p:nvPr/>
        </p:nvGrpSpPr>
        <p:grpSpPr>
          <a:xfrm>
            <a:off x="0" y="4093352"/>
            <a:ext cx="4589852" cy="1989059"/>
            <a:chOff x="0" y="4093352"/>
            <a:chExt cx="4589852" cy="198905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682B28F-4993-D406-EC75-3819B0E9A9DD}"/>
                </a:ext>
              </a:extLst>
            </p:cNvPr>
            <p:cNvGrpSpPr/>
            <p:nvPr/>
          </p:nvGrpSpPr>
          <p:grpSpPr>
            <a:xfrm>
              <a:off x="0" y="5205911"/>
              <a:ext cx="3865416" cy="876500"/>
              <a:chOff x="-639355" y="5599727"/>
              <a:chExt cx="3865416" cy="8765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0898734-F24C-E359-7F9F-6DC259816D21}"/>
                      </a:ext>
                    </a:extLst>
                  </p:cNvPr>
                  <p:cNvSpPr txBox="1"/>
                  <p:nvPr/>
                </p:nvSpPr>
                <p:spPr>
                  <a:xfrm>
                    <a:off x="1817147" y="5645622"/>
                    <a:ext cx="1408914" cy="2770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b="0" i="1" smtClean="0">
                              <a:solidFill>
                                <a:srgbClr val="000000"/>
                              </a:solidFill>
                              <a:latin typeface="Times New Roman"/>
                              <a:cs typeface="Times New Roman"/>
                            </a:rPr>
                            <m:t>= </m:t>
                          </m:r>
                          <m:r>
                            <m:rPr>
                              <m:nor/>
                            </m:rPr>
                            <a:rPr lang="en-US" b="1" i="1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US" b="1" i="0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log</m:t>
                          </m:r>
                          <m:r>
                            <m:rPr>
                              <m:nor/>
                            </m:rPr>
                            <a:rPr lang="en-US" b="1" baseline="-25000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 i="1" smtClean="0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)</m:t>
                          </m:r>
                        </m:oMath>
                      </m:oMathPara>
                    </a14:m>
                    <a:br>
                      <a:rPr lang="en-US" b="1" i="1" dirty="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</a:br>
                    <a:endParaRPr lang="en-IL" b="1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C234133-3E7A-E906-B980-946D05196E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7147" y="5645622"/>
                    <a:ext cx="1408914" cy="27706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7391" b="-43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angle 16">
                <a:extLst>
                  <a:ext uri="{FF2B5EF4-FFF2-40B4-BE49-F238E27FC236}">
                    <a16:creationId xmlns:a16="http://schemas.microsoft.com/office/drawing/2014/main" id="{3485728A-9A59-2087-672F-8C321622B1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39355" y="5599727"/>
                <a:ext cx="2622157" cy="876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 marL="114300" lvl="1" indent="0" algn="r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Running time</a:t>
                </a:r>
              </a:p>
            </p:txBody>
          </p:sp>
        </p:grp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36AC625C-31BF-3037-923C-590D276C4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1968" y="4093352"/>
              <a:ext cx="3537884" cy="1112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 sz="2800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 sz="24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In each iteration we divide the size of the search space by 2</a:t>
              </a: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How many times can we divide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n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by 2?   </a:t>
              </a:r>
              <a:b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endParaRPr lang="en-US" sz="16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lvl="1">
                <a:buFont typeface="Wingdings" charset="0"/>
                <a:buNone/>
              </a:pPr>
              <a:endParaRPr lang="en-US" sz="1800" i="1" dirty="0">
                <a:solidFill>
                  <a:srgbClr val="000099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19356-36CF-2D7C-59AD-8F760A48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942F4C47-0FFB-3558-65C0-E2E6A4EC81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sp>
        <p:nvSpPr>
          <p:cNvPr id="52" name="Text Box 43">
            <a:extLst>
              <a:ext uri="{FF2B5EF4-FFF2-40B4-BE49-F238E27FC236}">
                <a16:creationId xmlns:a16="http://schemas.microsoft.com/office/drawing/2014/main" id="{2552F3C3-89B2-8F2C-E548-17BD6587D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55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4" name="Text Box 45">
            <a:extLst>
              <a:ext uri="{FF2B5EF4-FFF2-40B4-BE49-F238E27FC236}">
                <a16:creationId xmlns:a16="http://schemas.microsoft.com/office/drawing/2014/main" id="{16BF1304-37B9-4902-2C68-C0E4AD030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340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5" name="Text Box 46">
            <a:extLst>
              <a:ext uri="{FF2B5EF4-FFF2-40B4-BE49-F238E27FC236}">
                <a16:creationId xmlns:a16="http://schemas.microsoft.com/office/drawing/2014/main" id="{367EABD4-1763-5781-46DB-64B64BFF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6" name="Text Box 47">
            <a:extLst>
              <a:ext uri="{FF2B5EF4-FFF2-40B4-BE49-F238E27FC236}">
                <a16:creationId xmlns:a16="http://schemas.microsoft.com/office/drawing/2014/main" id="{9CA225E3-A115-6A56-6386-E086BB2EF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9938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57" name="Text Box 48">
            <a:extLst>
              <a:ext uri="{FF2B5EF4-FFF2-40B4-BE49-F238E27FC236}">
                <a16:creationId xmlns:a16="http://schemas.microsoft.com/office/drawing/2014/main" id="{11F316EF-CCB7-0868-69F2-A086712F8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4741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8" name="Text Box 49">
            <a:extLst>
              <a:ext uri="{FF2B5EF4-FFF2-40B4-BE49-F238E27FC236}">
                <a16:creationId xmlns:a16="http://schemas.microsoft.com/office/drawing/2014/main" id="{4C854A93-CBA5-B907-AD1A-12DD8ED9F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335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59" name="Text Box 50">
            <a:extLst>
              <a:ext uri="{FF2B5EF4-FFF2-40B4-BE49-F238E27FC236}">
                <a16:creationId xmlns:a16="http://schemas.microsoft.com/office/drawing/2014/main" id="{58BA6FAD-05B1-136C-641B-D822419E7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1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</a:p>
        </p:txBody>
      </p:sp>
      <p:sp>
        <p:nvSpPr>
          <p:cNvPr id="60" name="Text Box 51">
            <a:extLst>
              <a:ext uri="{FF2B5EF4-FFF2-40B4-BE49-F238E27FC236}">
                <a16:creationId xmlns:a16="http://schemas.microsoft.com/office/drawing/2014/main" id="{E1D30074-B11D-9DDA-3A88-F755A854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982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r>
          </a:p>
        </p:txBody>
      </p:sp>
      <p:sp>
        <p:nvSpPr>
          <p:cNvPr id="61" name="Text Box 52">
            <a:extLst>
              <a:ext uri="{FF2B5EF4-FFF2-40B4-BE49-F238E27FC236}">
                <a16:creationId xmlns:a16="http://schemas.microsoft.com/office/drawing/2014/main" id="{D4CDDBE5-5EF6-52DF-EC55-0D9A7A882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8786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</a:p>
        </p:txBody>
      </p:sp>
      <p:sp>
        <p:nvSpPr>
          <p:cNvPr id="62" name="Text Box 53">
            <a:extLst>
              <a:ext uri="{FF2B5EF4-FFF2-40B4-BE49-F238E27FC236}">
                <a16:creationId xmlns:a16="http://schemas.microsoft.com/office/drawing/2014/main" id="{3E22DAE0-79A4-8FF2-CB23-A44508114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590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</a:p>
        </p:txBody>
      </p:sp>
      <p:sp>
        <p:nvSpPr>
          <p:cNvPr id="63" name="Text Box 54">
            <a:extLst>
              <a:ext uri="{FF2B5EF4-FFF2-40B4-BE49-F238E27FC236}">
                <a16:creationId xmlns:a16="http://schemas.microsoft.com/office/drawing/2014/main" id="{198E8439-6FB8-EFA6-16BF-F7133EDC6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9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4" name="Text Box 55">
            <a:extLst>
              <a:ext uri="{FF2B5EF4-FFF2-40B4-BE49-F238E27FC236}">
                <a16:creationId xmlns:a16="http://schemas.microsoft.com/office/drawing/2014/main" id="{D9E9EB09-55F0-E6FA-FB1F-A7A0DF265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762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5" name="Text Box 56">
            <a:extLst>
              <a:ext uri="{FF2B5EF4-FFF2-40B4-BE49-F238E27FC236}">
                <a16:creationId xmlns:a16="http://schemas.microsoft.com/office/drawing/2014/main" id="{748EC360-2E92-41B7-EE4F-0566BDE4A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5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6" name="Text Box 57">
            <a:extLst>
              <a:ext uri="{FF2B5EF4-FFF2-40B4-BE49-F238E27FC236}">
                <a16:creationId xmlns:a16="http://schemas.microsoft.com/office/drawing/2014/main" id="{51A3E6D0-754A-4C08-AF82-6705E0BDF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7360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80666DBE-FAA4-6DD8-5503-9184F2687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163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8" name="Text Box 59">
            <a:extLst>
              <a:ext uri="{FF2B5EF4-FFF2-40B4-BE49-F238E27FC236}">
                <a16:creationId xmlns:a16="http://schemas.microsoft.com/office/drawing/2014/main" id="{A0C043CF-3ED6-DAFC-BCE4-6AD100571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757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9" name="Text Box 60">
            <a:extLst>
              <a:ext uri="{FF2B5EF4-FFF2-40B4-BE49-F238E27FC236}">
                <a16:creationId xmlns:a16="http://schemas.microsoft.com/office/drawing/2014/main" id="{4E881DCD-2700-1C2A-D74D-C26D5B913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5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70" name="Text Box 61">
            <a:extLst>
              <a:ext uri="{FF2B5EF4-FFF2-40B4-BE49-F238E27FC236}">
                <a16:creationId xmlns:a16="http://schemas.microsoft.com/office/drawing/2014/main" id="{E7E746A7-67B2-8AD1-A44A-4FE39DA14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404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1" name="Text Box 62">
            <a:extLst>
              <a:ext uri="{FF2B5EF4-FFF2-40B4-BE49-F238E27FC236}">
                <a16:creationId xmlns:a16="http://schemas.microsoft.com/office/drawing/2014/main" id="{54458DB2-39CD-C1C9-C3E5-1DEE8793C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208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72" name="Text Box 63">
            <a:extLst>
              <a:ext uri="{FF2B5EF4-FFF2-40B4-BE49-F238E27FC236}">
                <a16:creationId xmlns:a16="http://schemas.microsoft.com/office/drawing/2014/main" id="{188F5B88-546E-803A-F39D-0F1BF5D13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012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4E194-2795-4D64-3B10-2ADCC4F56D6E}"/>
              </a:ext>
            </a:extLst>
          </p:cNvPr>
          <p:cNvGrpSpPr/>
          <p:nvPr/>
        </p:nvGrpSpPr>
        <p:grpSpPr>
          <a:xfrm>
            <a:off x="0" y="5205911"/>
            <a:ext cx="3865416" cy="876500"/>
            <a:chOff x="-639355" y="5599727"/>
            <a:chExt cx="3865416" cy="876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C234133-3E7A-E906-B980-946D05196EFB}"/>
                    </a:ext>
                  </a:extLst>
                </p:cNvPr>
                <p:cNvSpPr txBox="1"/>
                <p:nvPr/>
              </p:nvSpPr>
              <p:spPr>
                <a:xfrm>
                  <a:off x="1817147" y="5645622"/>
                  <a:ext cx="1408914" cy="2770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Times New Roman"/>
                            <a:cs typeface="Times New Roman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b="1" i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b="1" i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b="1" baseline="-2500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smtClean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)</m:t>
                        </m:r>
                      </m:oMath>
                    </m:oMathPara>
                  </a14:m>
                  <a:b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</a:br>
                  <a:endParaRPr lang="en-IL" b="1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C234133-3E7A-E906-B980-946D05196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147" y="5645622"/>
                  <a:ext cx="1408914" cy="277064"/>
                </a:xfrm>
                <a:prstGeom prst="rect">
                  <a:avLst/>
                </a:prstGeom>
                <a:blipFill>
                  <a:blip r:embed="rId3"/>
                  <a:stretch>
                    <a:fillRect t="-17391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BD58E26F-D126-D875-5E1A-65832D847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39355" y="5599727"/>
              <a:ext cx="2622157" cy="87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 algn="r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 time</a:t>
              </a:r>
            </a:p>
          </p:txBody>
        </p:sp>
      </p:grpSp>
      <p:sp>
        <p:nvSpPr>
          <p:cNvPr id="36" name="Rectangle 2">
            <a:extLst>
              <a:ext uri="{FF2B5EF4-FFF2-40B4-BE49-F238E27FC236}">
                <a16:creationId xmlns:a16="http://schemas.microsoft.com/office/drawing/2014/main" id="{4659285F-942D-5A76-88F4-F07B0AF3C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72" y="775589"/>
            <a:ext cx="4123793" cy="40718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22400" rIns="0" bIns="75600" anchor="t" anchorCtr="0">
            <a:noAutofit/>
          </a:bodyPr>
          <a:lstStyle/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Returns the index of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in a sorted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arr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, or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-1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if not found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Precondition: arr must be sorted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int indexOf(int x, int[] arr)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" name="Text Box 44">
            <a:extLst>
              <a:ext uri="{FF2B5EF4-FFF2-40B4-BE49-F238E27FC236}">
                <a16:creationId xmlns:a16="http://schemas.microsoft.com/office/drawing/2014/main" id="{58082989-9749-0AEE-3EF5-D140D1547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843" y="1097153"/>
            <a:ext cx="5769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arr</a:t>
            </a:r>
          </a:p>
        </p:txBody>
      </p:sp>
    </p:spTree>
    <p:extLst>
      <p:ext uri="{BB962C8B-B14F-4D97-AF65-F5344CB8AC3E}">
        <p14:creationId xmlns:p14="http://schemas.microsoft.com/office/powerpoint/2010/main" val="15943682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62AC-9E80-F348-0C1A-6BA365077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0CADC31E-21A5-59C8-F62D-4FDDFA32E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sp>
        <p:nvSpPr>
          <p:cNvPr id="73" name="Rectangle 37">
            <a:extLst>
              <a:ext uri="{FF2B5EF4-FFF2-40B4-BE49-F238E27FC236}">
                <a16:creationId xmlns:a16="http://schemas.microsoft.com/office/drawing/2014/main" id="{EB31D63F-D304-B42F-18BC-4F5484855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5538" y="1957102"/>
            <a:ext cx="3538725" cy="13647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72000" tIns="108000" rIns="72000" bIns="144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Iteration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low  high  med  arr[med]  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  <a:p>
            <a:pPr>
              <a:lnSpc>
                <a:spcPct val="100000"/>
              </a:lnSpc>
              <a:spcBef>
                <a:spcPts val="400"/>
              </a:spcBef>
              <a:buFont typeface="Wingdings" charset="0"/>
              <a:buNone/>
            </a:pPr>
            <a:r>
              <a:rPr lang="en-US" sz="1400" dirty="0">
                <a:cs typeface="Courier New" charset="0"/>
              </a:rPr>
              <a:t>      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0           0        9        4         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           72 &gt; 20 ?</a:t>
            </a:r>
          </a:p>
          <a:p>
            <a:pPr>
              <a:lnSpc>
                <a:spcPct val="100000"/>
              </a:lnSpc>
              <a:spcBef>
                <a:spcPts val="400"/>
              </a:spcBef>
              <a:buFont typeface="Wingdings" charset="0"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  5        9        7          83            72 &lt; 83 ?</a:t>
            </a:r>
          </a:p>
          <a:p>
            <a:pPr>
              <a:lnSpc>
                <a:spcPct val="100000"/>
              </a:lnSpc>
              <a:spcBef>
                <a:spcPts val="400"/>
              </a:spcBef>
              <a:buFont typeface="Wingdings" charset="0"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2           5        6        5          51            72 &gt; 51 ?</a:t>
            </a:r>
          </a:p>
          <a:p>
            <a:pPr>
              <a:lnSpc>
                <a:spcPct val="100000"/>
              </a:lnSpc>
              <a:spcBef>
                <a:spcPts val="400"/>
              </a:spcBef>
              <a:buFont typeface="Wingdings" charset="0"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3           6        6        6          72            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72 = 72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2" name="Text Box 43">
            <a:extLst>
              <a:ext uri="{FF2B5EF4-FFF2-40B4-BE49-F238E27FC236}">
                <a16:creationId xmlns:a16="http://schemas.microsoft.com/office/drawing/2014/main" id="{A739B5CC-E9D1-3222-15EE-8108A7F72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55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4" name="Text Box 45">
            <a:extLst>
              <a:ext uri="{FF2B5EF4-FFF2-40B4-BE49-F238E27FC236}">
                <a16:creationId xmlns:a16="http://schemas.microsoft.com/office/drawing/2014/main" id="{E858F2AF-1B54-2502-194C-2AB570C8D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340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5" name="Text Box 46">
            <a:extLst>
              <a:ext uri="{FF2B5EF4-FFF2-40B4-BE49-F238E27FC236}">
                <a16:creationId xmlns:a16="http://schemas.microsoft.com/office/drawing/2014/main" id="{69E60492-391D-CA5F-EF1E-375810E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6" name="Text Box 47">
            <a:extLst>
              <a:ext uri="{FF2B5EF4-FFF2-40B4-BE49-F238E27FC236}">
                <a16:creationId xmlns:a16="http://schemas.microsoft.com/office/drawing/2014/main" id="{C5DE91A6-1C0E-C1C4-4F20-B51E22E7C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9938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57" name="Text Box 48">
            <a:extLst>
              <a:ext uri="{FF2B5EF4-FFF2-40B4-BE49-F238E27FC236}">
                <a16:creationId xmlns:a16="http://schemas.microsoft.com/office/drawing/2014/main" id="{32DFEAC3-21EB-B93A-4AAE-9D6E54897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4741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8" name="Text Box 49">
            <a:extLst>
              <a:ext uri="{FF2B5EF4-FFF2-40B4-BE49-F238E27FC236}">
                <a16:creationId xmlns:a16="http://schemas.microsoft.com/office/drawing/2014/main" id="{514F15E8-7D05-F5FB-F932-3C417BBF1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335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59" name="Text Box 50">
            <a:extLst>
              <a:ext uri="{FF2B5EF4-FFF2-40B4-BE49-F238E27FC236}">
                <a16:creationId xmlns:a16="http://schemas.microsoft.com/office/drawing/2014/main" id="{07004C37-DCC9-B825-5E43-01EA52B65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1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</a:p>
        </p:txBody>
      </p:sp>
      <p:sp>
        <p:nvSpPr>
          <p:cNvPr id="60" name="Text Box 51">
            <a:extLst>
              <a:ext uri="{FF2B5EF4-FFF2-40B4-BE49-F238E27FC236}">
                <a16:creationId xmlns:a16="http://schemas.microsoft.com/office/drawing/2014/main" id="{1FAC7508-1A88-7BD6-B4EA-106CDDD8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982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r>
          </a:p>
        </p:txBody>
      </p:sp>
      <p:sp>
        <p:nvSpPr>
          <p:cNvPr id="61" name="Text Box 52">
            <a:extLst>
              <a:ext uri="{FF2B5EF4-FFF2-40B4-BE49-F238E27FC236}">
                <a16:creationId xmlns:a16="http://schemas.microsoft.com/office/drawing/2014/main" id="{AEE74BEC-EAA8-8FBA-02B0-68D66C94C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8786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</a:p>
        </p:txBody>
      </p:sp>
      <p:sp>
        <p:nvSpPr>
          <p:cNvPr id="62" name="Text Box 53">
            <a:extLst>
              <a:ext uri="{FF2B5EF4-FFF2-40B4-BE49-F238E27FC236}">
                <a16:creationId xmlns:a16="http://schemas.microsoft.com/office/drawing/2014/main" id="{604AB64B-A66C-8651-F333-67385B1F6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590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</a:p>
        </p:txBody>
      </p:sp>
      <p:sp>
        <p:nvSpPr>
          <p:cNvPr id="63" name="Text Box 54">
            <a:extLst>
              <a:ext uri="{FF2B5EF4-FFF2-40B4-BE49-F238E27FC236}">
                <a16:creationId xmlns:a16="http://schemas.microsoft.com/office/drawing/2014/main" id="{5C3F097C-4A54-3093-BDAF-43BBFE845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9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4" name="Text Box 55">
            <a:extLst>
              <a:ext uri="{FF2B5EF4-FFF2-40B4-BE49-F238E27FC236}">
                <a16:creationId xmlns:a16="http://schemas.microsoft.com/office/drawing/2014/main" id="{199408C7-7022-12AD-F454-632BD4E82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762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5" name="Text Box 56">
            <a:extLst>
              <a:ext uri="{FF2B5EF4-FFF2-40B4-BE49-F238E27FC236}">
                <a16:creationId xmlns:a16="http://schemas.microsoft.com/office/drawing/2014/main" id="{E8B2542E-5A89-F471-4FB2-ACC664674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5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6" name="Text Box 57">
            <a:extLst>
              <a:ext uri="{FF2B5EF4-FFF2-40B4-BE49-F238E27FC236}">
                <a16:creationId xmlns:a16="http://schemas.microsoft.com/office/drawing/2014/main" id="{0EFEA60C-55CE-6E66-8587-E32D7B0E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7360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1B5BE562-90DE-750C-C07E-258E92AA4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163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8" name="Text Box 59">
            <a:extLst>
              <a:ext uri="{FF2B5EF4-FFF2-40B4-BE49-F238E27FC236}">
                <a16:creationId xmlns:a16="http://schemas.microsoft.com/office/drawing/2014/main" id="{F95B040F-A0A2-B0D2-29CA-14312F436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757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9" name="Text Box 60">
            <a:extLst>
              <a:ext uri="{FF2B5EF4-FFF2-40B4-BE49-F238E27FC236}">
                <a16:creationId xmlns:a16="http://schemas.microsoft.com/office/drawing/2014/main" id="{CB52D478-E504-D160-888B-D7712A77F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5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70" name="Text Box 61">
            <a:extLst>
              <a:ext uri="{FF2B5EF4-FFF2-40B4-BE49-F238E27FC236}">
                <a16:creationId xmlns:a16="http://schemas.microsoft.com/office/drawing/2014/main" id="{28F058DA-24F3-324B-CAF4-27A174BE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404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1" name="Text Box 62">
            <a:extLst>
              <a:ext uri="{FF2B5EF4-FFF2-40B4-BE49-F238E27FC236}">
                <a16:creationId xmlns:a16="http://schemas.microsoft.com/office/drawing/2014/main" id="{ED65D077-2726-64E8-70B5-EF7CD5D5E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208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72" name="Text Box 63">
            <a:extLst>
              <a:ext uri="{FF2B5EF4-FFF2-40B4-BE49-F238E27FC236}">
                <a16:creationId xmlns:a16="http://schemas.microsoft.com/office/drawing/2014/main" id="{02ADEA70-17DC-4226-546D-1BA249EF8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012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5F60C0-36CB-D327-B8E3-59F2C74AE6F1}"/>
              </a:ext>
            </a:extLst>
          </p:cNvPr>
          <p:cNvGrpSpPr/>
          <p:nvPr/>
        </p:nvGrpSpPr>
        <p:grpSpPr>
          <a:xfrm>
            <a:off x="0" y="5205911"/>
            <a:ext cx="3865416" cy="876500"/>
            <a:chOff x="-639355" y="5599727"/>
            <a:chExt cx="3865416" cy="876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347BF3-F5D5-1617-8751-44DB9B7D9E7C}"/>
                    </a:ext>
                  </a:extLst>
                </p:cNvPr>
                <p:cNvSpPr txBox="1"/>
                <p:nvPr/>
              </p:nvSpPr>
              <p:spPr>
                <a:xfrm>
                  <a:off x="1817147" y="5645622"/>
                  <a:ext cx="1408914" cy="2770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Times New Roman"/>
                            <a:cs typeface="Times New Roman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b="1" i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b="1" i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b="1" baseline="-2500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smtClean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)</m:t>
                        </m:r>
                      </m:oMath>
                    </m:oMathPara>
                  </a14:m>
                  <a:b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</a:br>
                  <a:endParaRPr lang="en-IL" b="1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C234133-3E7A-E906-B980-946D05196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147" y="5645622"/>
                  <a:ext cx="1408914" cy="277064"/>
                </a:xfrm>
                <a:prstGeom prst="rect">
                  <a:avLst/>
                </a:prstGeom>
                <a:blipFill>
                  <a:blip r:embed="rId3"/>
                  <a:stretch>
                    <a:fillRect t="-17391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6F90309F-1B21-E368-3C4E-C038D1651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39355" y="5599727"/>
              <a:ext cx="2622157" cy="87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 algn="r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 time</a:t>
              </a:r>
            </a:p>
          </p:txBody>
        </p:sp>
      </p:grpSp>
      <p:sp>
        <p:nvSpPr>
          <p:cNvPr id="40" name="Text Box 44">
            <a:extLst>
              <a:ext uri="{FF2B5EF4-FFF2-40B4-BE49-F238E27FC236}">
                <a16:creationId xmlns:a16="http://schemas.microsoft.com/office/drawing/2014/main" id="{D22C400E-C066-CCF8-A417-F1CFF6466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899" y="1554537"/>
            <a:ext cx="2895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Times New Roman"/>
                <a:cs typeface="Times New Roman"/>
              </a:rPr>
              <a:t>   </a:t>
            </a:r>
            <a:r>
              <a:rPr lang="en-US" sz="1400" dirty="0">
                <a:latin typeface="Times New Roman"/>
                <a:cs typeface="Times New Roman"/>
              </a:rPr>
              <a:t>Simulating  </a:t>
            </a:r>
            <a:r>
              <a:rPr lang="en-US" sz="1200" dirty="0">
                <a:latin typeface="Consolas"/>
                <a:cs typeface="Consolas"/>
              </a:rPr>
              <a:t>indexOf(72,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arr):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7E26205A-A75B-BD78-7AD3-ED34831E1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72" y="775589"/>
            <a:ext cx="4123793" cy="40718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22400" rIns="0" bIns="75600" anchor="t" anchorCtr="0">
            <a:noAutofit/>
          </a:bodyPr>
          <a:lstStyle/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Returns the index of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in a sorted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arr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, or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-1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if not found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Precondition: arr must be sorted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int indexOf(int x, int[] arr)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int low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int high = arr.length - 1;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while (low &lt;= high)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med = (low + high) / 2;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if (arr[med] == x)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return med;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if (x &lt; arr[med])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high = med - 1;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} else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low = med + 1;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Value not found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return -1;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" name="Text Box 44">
            <a:extLst>
              <a:ext uri="{FF2B5EF4-FFF2-40B4-BE49-F238E27FC236}">
                <a16:creationId xmlns:a16="http://schemas.microsoft.com/office/drawing/2014/main" id="{1D5C302E-AEEC-F4EC-2E78-FFD04DED4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843" y="1097153"/>
            <a:ext cx="5769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arr</a:t>
            </a:r>
          </a:p>
        </p:txBody>
      </p:sp>
    </p:spTree>
    <p:extLst>
      <p:ext uri="{BB962C8B-B14F-4D97-AF65-F5344CB8AC3E}">
        <p14:creationId xmlns:p14="http://schemas.microsoft.com/office/powerpoint/2010/main" val="2751898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vs sequential search</a:t>
            </a:r>
            <a:endParaRPr kumimoji="0"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4114800" y="197041"/>
            <a:ext cx="4965699" cy="3644709"/>
            <a:chOff x="4114800" y="197041"/>
            <a:chExt cx="4965699" cy="3644709"/>
          </a:xfrm>
        </p:grpSpPr>
        <p:sp>
          <p:nvSpPr>
            <p:cNvPr id="30" name="Line 38"/>
            <p:cNvSpPr>
              <a:spLocks noChangeShapeType="1"/>
            </p:cNvSpPr>
            <p:nvPr/>
          </p:nvSpPr>
          <p:spPr bwMode="auto">
            <a:xfrm flipV="1">
              <a:off x="4764088" y="197041"/>
              <a:ext cx="3029519" cy="34605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6230769" y="1081962"/>
              <a:ext cx="644530" cy="3309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indent="127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b="1" i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O</a:t>
              </a:r>
              <a:r>
                <a:rPr lang="en-US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(</a:t>
              </a:r>
              <a:r>
                <a:rPr lang="en-US" b="1" i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n</a:t>
              </a:r>
              <a:r>
                <a:rPr lang="en-US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  <p:grpSp>
          <p:nvGrpSpPr>
            <p:cNvPr id="32" name="Group 40"/>
            <p:cNvGrpSpPr>
              <a:grpSpLocks/>
            </p:cNvGrpSpPr>
            <p:nvPr/>
          </p:nvGrpSpPr>
          <p:grpSpPr bwMode="auto">
            <a:xfrm>
              <a:off x="4114800" y="828675"/>
              <a:ext cx="4965699" cy="3013075"/>
              <a:chOff x="2592" y="506"/>
              <a:chExt cx="3128" cy="1898"/>
            </a:xfrm>
          </p:grpSpPr>
          <p:sp>
            <p:nvSpPr>
              <p:cNvPr id="33" name="Line 41"/>
              <p:cNvSpPr>
                <a:spLocks noChangeShapeType="1"/>
              </p:cNvSpPr>
              <p:nvPr/>
            </p:nvSpPr>
            <p:spPr bwMode="auto">
              <a:xfrm flipH="1">
                <a:off x="3001" y="749"/>
                <a:ext cx="10" cy="1555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4" name="Line 42"/>
              <p:cNvSpPr>
                <a:spLocks noChangeShapeType="1"/>
              </p:cNvSpPr>
              <p:nvPr/>
            </p:nvSpPr>
            <p:spPr bwMode="auto">
              <a:xfrm>
                <a:off x="3011" y="2304"/>
                <a:ext cx="1872" cy="0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5" name="Rectangle 43"/>
              <p:cNvSpPr>
                <a:spLocks noChangeArrowheads="1"/>
              </p:cNvSpPr>
              <p:nvPr/>
            </p:nvSpPr>
            <p:spPr bwMode="auto">
              <a:xfrm>
                <a:off x="2592" y="506"/>
                <a:ext cx="1194" cy="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anchorCtr="1"/>
              <a:lstStyle/>
              <a:p>
                <a:pPr eaLnBrk="1" hangingPunct="1">
                  <a:lnSpc>
                    <a:spcPct val="90000"/>
                  </a:lnSpc>
                  <a:spcBef>
                    <a:spcPct val="40000"/>
                  </a:spcBef>
                  <a:buClr>
                    <a:srgbClr val="000099"/>
                  </a:buClr>
                  <a:buFont typeface="Wingdings" charset="0"/>
                  <a:buNone/>
                </a:pPr>
                <a:r>
                  <a:rPr lang="en-US" sz="1200" dirty="0">
                    <a:latin typeface="Times New Roman"/>
                    <a:cs typeface="Times New Roman"/>
                  </a:rPr>
                  <a:t>running tine</a:t>
                </a:r>
                <a:br>
                  <a:rPr lang="en-US" sz="1200" dirty="0">
                    <a:latin typeface="Times New Roman"/>
                    <a:cs typeface="Times New Roman"/>
                  </a:rPr>
                </a:br>
                <a:r>
                  <a:rPr lang="en-US" sz="1200" dirty="0">
                    <a:latin typeface="Times New Roman"/>
                    <a:cs typeface="Times New Roman"/>
                  </a:rPr>
                  <a:t>(worst case)</a:t>
                </a:r>
                <a:endParaRPr lang="en-US" sz="1200" b="1" dirty="0">
                  <a:solidFill>
                    <a:srgbClr val="000099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6" name="Rectangle 44"/>
              <p:cNvSpPr>
                <a:spLocks noChangeArrowheads="1"/>
              </p:cNvSpPr>
              <p:nvPr/>
            </p:nvSpPr>
            <p:spPr bwMode="auto">
              <a:xfrm>
                <a:off x="4904" y="2228"/>
                <a:ext cx="816" cy="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anchorCtr="1"/>
              <a:lstStyle/>
              <a:p>
                <a:pPr marL="342900" indent="-342900" algn="l" eaLnBrk="1" hangingPunct="1">
                  <a:lnSpc>
                    <a:spcPct val="90000"/>
                  </a:lnSpc>
                  <a:spcBef>
                    <a:spcPct val="40000"/>
                  </a:spcBef>
                  <a:buClr>
                    <a:srgbClr val="000099"/>
                  </a:buClr>
                  <a:buFont typeface="Wingdings" charset="0"/>
                  <a:buNone/>
                </a:pPr>
                <a:r>
                  <a:rPr lang="en-US" sz="1200" dirty="0">
                    <a:latin typeface="Times New Roman"/>
                    <a:cs typeface="Times New Roman"/>
                  </a:rPr>
                  <a:t>input size: </a:t>
                </a:r>
                <a:r>
                  <a:rPr lang="en-US" sz="1400" i="1" dirty="0">
                    <a:solidFill>
                      <a:srgbClr val="000066"/>
                    </a:solidFill>
                    <a:latin typeface="Times New Roman"/>
                    <a:cs typeface="Times New Roman"/>
                  </a:rPr>
                  <a:t>n</a:t>
                </a:r>
              </a:p>
            </p:txBody>
          </p:sp>
        </p:grpSp>
        <p:grpSp>
          <p:nvGrpSpPr>
            <p:cNvPr id="37" name="Group 45"/>
            <p:cNvGrpSpPr>
              <a:grpSpLocks/>
            </p:cNvGrpSpPr>
            <p:nvPr/>
          </p:nvGrpSpPr>
          <p:grpSpPr bwMode="auto">
            <a:xfrm>
              <a:off x="4724403" y="2663825"/>
              <a:ext cx="3518537" cy="917575"/>
              <a:chOff x="2999" y="1623"/>
              <a:chExt cx="2120" cy="578"/>
            </a:xfrm>
          </p:grpSpPr>
          <p:sp>
            <p:nvSpPr>
              <p:cNvPr id="38" name="Arc 46"/>
              <p:cNvSpPr>
                <a:spLocks/>
              </p:cNvSpPr>
              <p:nvPr/>
            </p:nvSpPr>
            <p:spPr bwMode="auto">
              <a:xfrm rot="10561071" flipV="1">
                <a:off x="2999" y="1953"/>
                <a:ext cx="1884" cy="248"/>
              </a:xfrm>
              <a:custGeom>
                <a:avLst/>
                <a:gdLst>
                  <a:gd name="G0" fmla="+- 0 0 0"/>
                  <a:gd name="G1" fmla="+- 21599 0 0"/>
                  <a:gd name="G2" fmla="+- 21600 0 0"/>
                  <a:gd name="T0" fmla="*/ 172 w 21596"/>
                  <a:gd name="T1" fmla="*/ 0 h 21599"/>
                  <a:gd name="T2" fmla="*/ 21596 w 21596"/>
                  <a:gd name="T3" fmla="*/ 21208 h 21599"/>
                  <a:gd name="T4" fmla="*/ 0 w 21596"/>
                  <a:gd name="T5" fmla="*/ 21599 h 21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6" h="21599" fill="none" extrusionOk="0">
                    <a:moveTo>
                      <a:pt x="172" y="-1"/>
                    </a:moveTo>
                    <a:cubicBezTo>
                      <a:pt x="11881" y="92"/>
                      <a:pt x="21384" y="9499"/>
                      <a:pt x="21596" y="21207"/>
                    </a:cubicBezTo>
                  </a:path>
                  <a:path w="21596" h="21599" stroke="0" extrusionOk="0">
                    <a:moveTo>
                      <a:pt x="172" y="-1"/>
                    </a:moveTo>
                    <a:cubicBezTo>
                      <a:pt x="11881" y="92"/>
                      <a:pt x="21384" y="9499"/>
                      <a:pt x="21596" y="21207"/>
                    </a:cubicBezTo>
                    <a:lnTo>
                      <a:pt x="0" y="21599"/>
                    </a:lnTo>
                    <a:close/>
                  </a:path>
                </a:pathLst>
              </a:custGeom>
              <a:noFill/>
              <a:ln w="254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0C6E0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9" name="Rectangle 47"/>
              <p:cNvSpPr>
                <a:spLocks noChangeArrowheads="1"/>
              </p:cNvSpPr>
              <p:nvPr/>
            </p:nvSpPr>
            <p:spPr bwMode="auto">
              <a:xfrm>
                <a:off x="4280" y="1623"/>
                <a:ext cx="839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anchorCtr="1"/>
              <a:lstStyle/>
              <a:p>
                <a:pPr indent="12700" algn="l" eaLnBrk="1" hangingPunct="1">
                  <a:lnSpc>
                    <a:spcPct val="90000"/>
                  </a:lnSpc>
                  <a:spcBef>
                    <a:spcPct val="40000"/>
                  </a:spcBef>
                  <a:buClr>
                    <a:srgbClr val="000099"/>
                  </a:buClr>
                  <a:buFont typeface="Wingdings" charset="0"/>
                  <a:buNone/>
                </a:pPr>
                <a:r>
                  <a:rPr lang="en-US" b="1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b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(log</a:t>
                </a:r>
                <a:r>
                  <a:rPr lang="en-US" b="1" baseline="-25000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b="1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US" b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)</a:t>
                </a:r>
              </a:p>
            </p:txBody>
          </p:sp>
        </p:grp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5126623" y="1729258"/>
              <a:ext cx="1532351" cy="390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indent="127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sequential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search</a:t>
              </a: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5316360" y="2834481"/>
              <a:ext cx="1532351" cy="390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indent="127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binary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search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7200" y="665050"/>
            <a:ext cx="3770490" cy="3087454"/>
            <a:chOff x="457200" y="665050"/>
            <a:chExt cx="3770490" cy="3087454"/>
          </a:xfrm>
        </p:grpSpPr>
        <p:sp>
          <p:nvSpPr>
            <p:cNvPr id="43" name="Rectangle 59" descr="Bouquet"/>
            <p:cNvSpPr>
              <a:spLocks noChangeArrowheads="1"/>
            </p:cNvSpPr>
            <p:nvPr/>
          </p:nvSpPr>
          <p:spPr bwMode="auto">
            <a:xfrm>
              <a:off x="3263900" y="34477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30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4" name="Rectangle 60" descr="Bouquet"/>
            <p:cNvSpPr>
              <a:spLocks noChangeArrowheads="1"/>
            </p:cNvSpPr>
            <p:nvPr/>
          </p:nvSpPr>
          <p:spPr bwMode="auto">
            <a:xfrm>
              <a:off x="1854200" y="34477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1,000,000,000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5" name="Rectangle 61" descr="Bouquet"/>
            <p:cNvSpPr>
              <a:spLocks noChangeArrowheads="1"/>
            </p:cNvSpPr>
            <p:nvPr/>
          </p:nvSpPr>
          <p:spPr bwMode="auto">
            <a:xfrm>
              <a:off x="457200" y="34477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1,000,000,000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6" name="Rectangle 62" descr="Bouquet"/>
            <p:cNvSpPr>
              <a:spLocks noChangeArrowheads="1"/>
            </p:cNvSpPr>
            <p:nvPr/>
          </p:nvSpPr>
          <p:spPr bwMode="auto">
            <a:xfrm>
              <a:off x="3263900" y="31429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20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7" name="Rectangle 63" descr="Bouquet"/>
            <p:cNvSpPr>
              <a:spLocks noChangeArrowheads="1"/>
            </p:cNvSpPr>
            <p:nvPr/>
          </p:nvSpPr>
          <p:spPr bwMode="auto">
            <a:xfrm>
              <a:off x="1854200" y="31429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8" name="Rectangle 64" descr="Bouquet"/>
            <p:cNvSpPr>
              <a:spLocks noChangeArrowheads="1"/>
            </p:cNvSpPr>
            <p:nvPr/>
          </p:nvSpPr>
          <p:spPr bwMode="auto">
            <a:xfrm>
              <a:off x="457200" y="31429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9" name="Rectangle 65" descr="Bouquet"/>
            <p:cNvSpPr>
              <a:spLocks noChangeArrowheads="1"/>
            </p:cNvSpPr>
            <p:nvPr/>
          </p:nvSpPr>
          <p:spPr bwMode="auto">
            <a:xfrm>
              <a:off x="3263900" y="28381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0" name="Rectangle 66" descr="Bouquet"/>
            <p:cNvSpPr>
              <a:spLocks noChangeArrowheads="1"/>
            </p:cNvSpPr>
            <p:nvPr/>
          </p:nvSpPr>
          <p:spPr bwMode="auto">
            <a:xfrm>
              <a:off x="1854200" y="28381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1" name="Rectangle 67" descr="Bouquet"/>
            <p:cNvSpPr>
              <a:spLocks noChangeArrowheads="1"/>
            </p:cNvSpPr>
            <p:nvPr/>
          </p:nvSpPr>
          <p:spPr bwMode="auto">
            <a:xfrm>
              <a:off x="457200" y="28381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2" name="Rectangle 68" descr="Bouquet"/>
            <p:cNvSpPr>
              <a:spLocks noChangeArrowheads="1"/>
            </p:cNvSpPr>
            <p:nvPr/>
          </p:nvSpPr>
          <p:spPr bwMode="auto">
            <a:xfrm>
              <a:off x="3263900" y="25333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7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3" name="Rectangle 69" descr="Bouquet"/>
            <p:cNvSpPr>
              <a:spLocks noChangeArrowheads="1"/>
            </p:cNvSpPr>
            <p:nvPr/>
          </p:nvSpPr>
          <p:spPr bwMode="auto">
            <a:xfrm>
              <a:off x="1854200" y="25333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4" name="Rectangle 70" descr="Bouquet"/>
            <p:cNvSpPr>
              <a:spLocks noChangeArrowheads="1"/>
            </p:cNvSpPr>
            <p:nvPr/>
          </p:nvSpPr>
          <p:spPr bwMode="auto">
            <a:xfrm>
              <a:off x="457200" y="25333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5" name="Rectangle 71" descr="Bouquet"/>
            <p:cNvSpPr>
              <a:spLocks noChangeArrowheads="1"/>
            </p:cNvSpPr>
            <p:nvPr/>
          </p:nvSpPr>
          <p:spPr bwMode="auto">
            <a:xfrm>
              <a:off x="3263900" y="22285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6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6" name="Rectangle 72" descr="Bouquet"/>
            <p:cNvSpPr>
              <a:spLocks noChangeArrowheads="1"/>
            </p:cNvSpPr>
            <p:nvPr/>
          </p:nvSpPr>
          <p:spPr bwMode="auto">
            <a:xfrm>
              <a:off x="1854200" y="22285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64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7" name="Rectangle 73" descr="Bouquet"/>
            <p:cNvSpPr>
              <a:spLocks noChangeArrowheads="1"/>
            </p:cNvSpPr>
            <p:nvPr/>
          </p:nvSpPr>
          <p:spPr bwMode="auto">
            <a:xfrm>
              <a:off x="457200" y="22285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64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8" name="Rectangle 74" descr="Bouquet"/>
            <p:cNvSpPr>
              <a:spLocks noChangeArrowheads="1"/>
            </p:cNvSpPr>
            <p:nvPr/>
          </p:nvSpPr>
          <p:spPr bwMode="auto">
            <a:xfrm>
              <a:off x="3263900" y="19237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5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9" name="Rectangle 75" descr="Bouquet"/>
            <p:cNvSpPr>
              <a:spLocks noChangeArrowheads="1"/>
            </p:cNvSpPr>
            <p:nvPr/>
          </p:nvSpPr>
          <p:spPr bwMode="auto">
            <a:xfrm>
              <a:off x="1854200" y="19237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32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0" name="Rectangle 76" descr="Bouquet"/>
            <p:cNvSpPr>
              <a:spLocks noChangeArrowheads="1"/>
            </p:cNvSpPr>
            <p:nvPr/>
          </p:nvSpPr>
          <p:spPr bwMode="auto">
            <a:xfrm>
              <a:off x="457200" y="19237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32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1" name="Rectangle 77" descr="Bouquet"/>
            <p:cNvSpPr>
              <a:spLocks noChangeArrowheads="1"/>
            </p:cNvSpPr>
            <p:nvPr/>
          </p:nvSpPr>
          <p:spPr bwMode="auto">
            <a:xfrm>
              <a:off x="3263900" y="16189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4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2" name="Rectangle 78" descr="Bouquet"/>
            <p:cNvSpPr>
              <a:spLocks noChangeArrowheads="1"/>
            </p:cNvSpPr>
            <p:nvPr/>
          </p:nvSpPr>
          <p:spPr bwMode="auto">
            <a:xfrm>
              <a:off x="1854200" y="16189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16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3" name="Rectangle 79" descr="Bouquet"/>
            <p:cNvSpPr>
              <a:spLocks noChangeArrowheads="1"/>
            </p:cNvSpPr>
            <p:nvPr/>
          </p:nvSpPr>
          <p:spPr bwMode="auto">
            <a:xfrm>
              <a:off x="457200" y="16189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16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4" name="Rectangle 80" descr="Bouquet"/>
            <p:cNvSpPr>
              <a:spLocks noChangeArrowheads="1"/>
            </p:cNvSpPr>
            <p:nvPr/>
          </p:nvSpPr>
          <p:spPr bwMode="auto">
            <a:xfrm>
              <a:off x="3263900" y="13141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65" name="Rectangle 81" descr="Bouquet"/>
            <p:cNvSpPr>
              <a:spLocks noChangeArrowheads="1"/>
            </p:cNvSpPr>
            <p:nvPr/>
          </p:nvSpPr>
          <p:spPr bwMode="auto">
            <a:xfrm>
              <a:off x="1854200" y="13141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8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6" name="Rectangle 82" descr="Bouquet"/>
            <p:cNvSpPr>
              <a:spLocks noChangeArrowheads="1"/>
            </p:cNvSpPr>
            <p:nvPr/>
          </p:nvSpPr>
          <p:spPr bwMode="auto">
            <a:xfrm>
              <a:off x="457200" y="13141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8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7" name="Rectangle 83" descr="Bouquet"/>
            <p:cNvSpPr>
              <a:spLocks noChangeArrowheads="1"/>
            </p:cNvSpPr>
            <p:nvPr/>
          </p:nvSpPr>
          <p:spPr bwMode="auto">
            <a:xfrm>
              <a:off x="2752088" y="1009304"/>
              <a:ext cx="1304546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O(log</a:t>
              </a:r>
              <a:r>
                <a:rPr lang="en-US" sz="1400" baseline="-25000" dirty="0">
                  <a:latin typeface="Times New Roman"/>
                  <a:cs typeface="Times New Roman"/>
                </a:rPr>
                <a:t>2</a:t>
              </a:r>
              <a:r>
                <a:rPr lang="en-US" sz="1600" i="1" dirty="0">
                  <a:latin typeface="Times New Roman"/>
                  <a:cs typeface="Times New Roman"/>
                </a:rPr>
                <a:t>n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8" name="Rectangle 84" descr="Bouquet"/>
            <p:cNvSpPr>
              <a:spLocks noChangeArrowheads="1"/>
            </p:cNvSpPr>
            <p:nvPr/>
          </p:nvSpPr>
          <p:spPr bwMode="auto">
            <a:xfrm>
              <a:off x="1854200" y="10093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O(</a:t>
              </a:r>
              <a:r>
                <a:rPr lang="en-US" sz="1600" i="1" dirty="0">
                  <a:latin typeface="Times New Roman"/>
                  <a:cs typeface="Times New Roman"/>
                </a:rPr>
                <a:t>n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9" name="Rectangle 85" descr="Bouquet"/>
            <p:cNvSpPr>
              <a:spLocks noChangeArrowheads="1"/>
            </p:cNvSpPr>
            <p:nvPr/>
          </p:nvSpPr>
          <p:spPr bwMode="auto">
            <a:xfrm>
              <a:off x="457200" y="10093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600" i="1" dirty="0">
                  <a:latin typeface="Times New Roman"/>
                  <a:cs typeface="Times New Roman"/>
                </a:rPr>
                <a:t>n</a:t>
              </a:r>
              <a:r>
                <a:rPr lang="en-US" sz="1400" b="1" dirty="0">
                  <a:latin typeface="Times New Roman"/>
                  <a:cs typeface="Times New Roman"/>
                </a:rPr>
                <a:t> 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70" name="Line 86"/>
            <p:cNvSpPr>
              <a:spLocks noChangeShapeType="1"/>
            </p:cNvSpPr>
            <p:nvPr/>
          </p:nvSpPr>
          <p:spPr bwMode="auto">
            <a:xfrm>
              <a:off x="457200" y="1314104"/>
              <a:ext cx="35433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1" name="Line 87"/>
            <p:cNvSpPr>
              <a:spLocks noChangeShapeType="1"/>
            </p:cNvSpPr>
            <p:nvPr/>
          </p:nvSpPr>
          <p:spPr bwMode="auto">
            <a:xfrm>
              <a:off x="457200" y="1009304"/>
              <a:ext cx="35433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2" name="Line 88"/>
            <p:cNvSpPr>
              <a:spLocks noChangeShapeType="1"/>
            </p:cNvSpPr>
            <p:nvPr/>
          </p:nvSpPr>
          <p:spPr bwMode="auto">
            <a:xfrm>
              <a:off x="457200" y="1009304"/>
              <a:ext cx="0" cy="27432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3" name="Line 89"/>
            <p:cNvSpPr>
              <a:spLocks noChangeShapeType="1"/>
            </p:cNvSpPr>
            <p:nvPr/>
          </p:nvSpPr>
          <p:spPr bwMode="auto">
            <a:xfrm>
              <a:off x="4000500" y="1009304"/>
              <a:ext cx="0" cy="27432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4" name="Line 90"/>
            <p:cNvSpPr>
              <a:spLocks noChangeShapeType="1"/>
            </p:cNvSpPr>
            <p:nvPr/>
          </p:nvSpPr>
          <p:spPr bwMode="auto">
            <a:xfrm>
              <a:off x="457200" y="3752504"/>
              <a:ext cx="35433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5" name="Line 91"/>
            <p:cNvSpPr>
              <a:spLocks noChangeShapeType="1"/>
            </p:cNvSpPr>
            <p:nvPr/>
          </p:nvSpPr>
          <p:spPr bwMode="auto">
            <a:xfrm>
              <a:off x="1854200" y="1009304"/>
              <a:ext cx="0" cy="27432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6" name="Rectangle 92"/>
            <p:cNvSpPr>
              <a:spLocks noChangeArrowheads="1"/>
            </p:cNvSpPr>
            <p:nvPr/>
          </p:nvSpPr>
          <p:spPr bwMode="auto">
            <a:xfrm>
              <a:off x="457200" y="1085504"/>
              <a:ext cx="1066800" cy="27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marL="342900" indent="-3429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Input size: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77" name="Rectangle 93"/>
            <p:cNvSpPr>
              <a:spLocks noChangeArrowheads="1"/>
            </p:cNvSpPr>
            <p:nvPr/>
          </p:nvSpPr>
          <p:spPr bwMode="auto">
            <a:xfrm>
              <a:off x="1828800" y="1085504"/>
              <a:ext cx="1066800" cy="27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marL="342900" indent="-3429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RunningTime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78" name="Rectangle 94"/>
            <p:cNvSpPr>
              <a:spLocks noChangeArrowheads="1"/>
            </p:cNvSpPr>
            <p:nvPr/>
          </p:nvSpPr>
          <p:spPr bwMode="auto">
            <a:xfrm>
              <a:off x="2398890" y="665050"/>
              <a:ext cx="1828800" cy="448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marL="342900" indent="-342900" eaLnBrk="1" hangingPunct="1">
                <a:lnSpc>
                  <a:spcPct val="90000"/>
                </a:lnSpc>
                <a:spcBef>
                  <a:spcPts val="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    Seq.         Binary</a:t>
              </a:r>
            </a:p>
            <a:p>
              <a:pPr marL="342900" indent="-342900" eaLnBrk="1" hangingPunct="1">
                <a:lnSpc>
                  <a:spcPct val="90000"/>
                </a:lnSpc>
                <a:spcBef>
                  <a:spcPts val="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    search      search</a:t>
              </a:r>
            </a:p>
            <a:p>
              <a:pPr marL="342900" indent="-342900" eaLnBrk="1" hangingPunct="1">
                <a:lnSpc>
                  <a:spcPct val="90000"/>
                </a:lnSpc>
                <a:spcBef>
                  <a:spcPts val="0"/>
                </a:spcBef>
                <a:buClr>
                  <a:srgbClr val="000099"/>
                </a:buClr>
                <a:buFont typeface="Wingdings" charset="0"/>
                <a:buNone/>
              </a:pP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79" name="Rectangle 50"/>
          <p:cNvSpPr txBox="1">
            <a:spLocks noChangeArrowheads="1"/>
          </p:cNvSpPr>
          <p:nvPr/>
        </p:nvSpPr>
        <p:spPr bwMode="auto">
          <a:xfrm>
            <a:off x="350838" y="4005800"/>
            <a:ext cx="8444842" cy="271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1632"/>
              </a:spcBef>
              <a:buFont typeface="Wingdings" charset="0"/>
              <a:buNone/>
            </a:pP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Why is logarithmic running time attractive?    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Because  log</a:t>
            </a:r>
            <a:r>
              <a:rPr lang="en-US" sz="18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(2</a:t>
            </a:r>
            <a:r>
              <a:rPr lang="en-US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) = log</a:t>
            </a:r>
            <a:r>
              <a:rPr lang="en-US" sz="18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 + 1</a:t>
            </a:r>
          </a:p>
          <a:p>
            <a:pPr>
              <a:lnSpc>
                <a:spcPct val="100000"/>
              </a:lnSpc>
              <a:spcBef>
                <a:spcPts val="1632"/>
              </a:spcBef>
              <a:buFont typeface="Wingdings" charset="0"/>
              <a:buNone/>
            </a:pPr>
            <a:r>
              <a:rPr lang="en-US" sz="1800" u="sng" dirty="0">
                <a:solidFill>
                  <a:srgbClr val="000000"/>
                </a:solidFill>
                <a:latin typeface="Times New Roman"/>
                <a:cs typeface="Times New Roman"/>
              </a:rPr>
              <a:t>Implications for search engines:</a:t>
            </a:r>
          </a:p>
          <a:p>
            <a:pPr>
              <a:lnSpc>
                <a:spcPct val="100000"/>
              </a:lnSpc>
              <a:spcBef>
                <a:spcPts val="1032"/>
              </a:spcBef>
            </a:pP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As the size of the Internet </a:t>
            </a:r>
            <a:r>
              <a:rPr lang="en-US" sz="1800" b="1" dirty="0">
                <a:solidFill>
                  <a:srgbClr val="000000"/>
                </a:solidFill>
                <a:latin typeface="Times New Roman"/>
                <a:cs typeface="Times New Roman"/>
              </a:rPr>
              <a:t>doubles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, each search requires </a:t>
            </a:r>
            <a:r>
              <a:rPr lang="en-US" sz="1800" b="1" dirty="0">
                <a:solidFill>
                  <a:srgbClr val="000000"/>
                </a:solidFill>
                <a:latin typeface="Times New Roman"/>
                <a:cs typeface="Times New Roman"/>
              </a:rPr>
              <a:t>one more iteration.</a:t>
            </a:r>
          </a:p>
        </p:txBody>
      </p:sp>
    </p:spTree>
    <p:extLst>
      <p:ext uri="{BB962C8B-B14F-4D97-AF65-F5344CB8AC3E}">
        <p14:creationId xmlns:p14="http://schemas.microsoft.com/office/powerpoint/2010/main" val="106705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F2C5C-6D53-F723-670B-39DA6F93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5FDC8089-A62D-5472-1E5C-B0EBE43C6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 plan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A0D2D02-7E99-31AC-5BC1-44E10B0EE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1162629"/>
            <a:ext cx="6369661" cy="522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Program efficiency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Search algorithms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Sequential search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Binary search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Sorting algorithms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Selection sort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Insertion sort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Radix sort</a:t>
            </a:r>
            <a:endParaRPr lang="en-US" dirty="0">
              <a:solidFill>
                <a:srgbClr val="0037C0"/>
              </a:solidFill>
              <a:latin typeface="Times New Roman"/>
              <a:cs typeface="Times New Roman"/>
            </a:endParaRPr>
          </a:p>
          <a:p>
            <a:pPr marL="3429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Graph algorithms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F83F2B4-0BBF-995A-BF90-6308E2E7A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038" y="3008214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36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Sorting</a:t>
            </a:r>
          </a:p>
        </p:txBody>
      </p:sp>
      <p:sp>
        <p:nvSpPr>
          <p:cNvPr id="1152007" name="Text Box 7"/>
          <p:cNvSpPr txBox="1">
            <a:spLocks noChangeArrowheads="1"/>
          </p:cNvSpPr>
          <p:nvPr/>
        </p:nvSpPr>
        <p:spPr bwMode="auto">
          <a:xfrm>
            <a:off x="15802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152009" name="Text Box 9"/>
          <p:cNvSpPr txBox="1">
            <a:spLocks noChangeArrowheads="1"/>
          </p:cNvSpPr>
          <p:nvPr/>
        </p:nvSpPr>
        <p:spPr bwMode="auto">
          <a:xfrm>
            <a:off x="21898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152010" name="Text Box 10"/>
          <p:cNvSpPr txBox="1">
            <a:spLocks noChangeArrowheads="1"/>
          </p:cNvSpPr>
          <p:nvPr/>
        </p:nvSpPr>
        <p:spPr bwMode="auto">
          <a:xfrm>
            <a:off x="27994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152011" name="Text Box 11"/>
          <p:cNvSpPr txBox="1">
            <a:spLocks noChangeArrowheads="1"/>
          </p:cNvSpPr>
          <p:nvPr/>
        </p:nvSpPr>
        <p:spPr bwMode="auto">
          <a:xfrm>
            <a:off x="34090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152012" name="Text Box 12"/>
          <p:cNvSpPr txBox="1">
            <a:spLocks noChangeArrowheads="1"/>
          </p:cNvSpPr>
          <p:nvPr/>
        </p:nvSpPr>
        <p:spPr bwMode="auto">
          <a:xfrm>
            <a:off x="40186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152013" name="Text Box 13"/>
          <p:cNvSpPr txBox="1">
            <a:spLocks noChangeArrowheads="1"/>
          </p:cNvSpPr>
          <p:nvPr/>
        </p:nvSpPr>
        <p:spPr bwMode="auto">
          <a:xfrm>
            <a:off x="46282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52014" name="Text Box 14"/>
          <p:cNvSpPr txBox="1">
            <a:spLocks noChangeArrowheads="1"/>
          </p:cNvSpPr>
          <p:nvPr/>
        </p:nvSpPr>
        <p:spPr bwMode="auto">
          <a:xfrm>
            <a:off x="52378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152015" name="Text Box 15"/>
          <p:cNvSpPr txBox="1">
            <a:spLocks noChangeArrowheads="1"/>
          </p:cNvSpPr>
          <p:nvPr/>
        </p:nvSpPr>
        <p:spPr bwMode="auto">
          <a:xfrm>
            <a:off x="58474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152047" name="Rectangle 47"/>
          <p:cNvSpPr>
            <a:spLocks noChangeArrowheads="1"/>
          </p:cNvSpPr>
          <p:nvPr/>
        </p:nvSpPr>
        <p:spPr bwMode="auto">
          <a:xfrm>
            <a:off x="1277789" y="3017276"/>
            <a:ext cx="5697076" cy="132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822325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230313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383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  <a:t>There are many sorting algorithms, of which we’ll discuss three.</a:t>
            </a:r>
          </a:p>
        </p:txBody>
      </p:sp>
      <p:sp>
        <p:nvSpPr>
          <p:cNvPr id="2" name="Text Box 7">
            <a:extLst>
              <a:ext uri="{FF2B5EF4-FFF2-40B4-BE49-F238E27FC236}">
                <a16:creationId xmlns:a16="http://schemas.microsoft.com/office/drawing/2014/main" id="{671236FE-4D5E-6809-AF8F-32F7951E0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46C07BCD-4377-849B-FE3F-8A9B2C6BC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0A84605F-3727-1813-57F8-4AAD67EFD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28B5E458-9ED8-81DC-2E19-21094713F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BE6B5CF4-B934-8BA2-439C-A474F84D4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4DF2E0F1-B1F1-C127-3CB3-F5F272AD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422D4DF4-156F-B303-D93E-CA0464EC3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C6E09693-0C03-13B8-BAAB-991D70462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B1EC6D39-0E20-460D-873B-977897631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89" y="162716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  <a:t>Before:</a:t>
            </a:r>
            <a:endParaRPr lang="en-US" altLang="en-US" sz="14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DEE41C48-D8AF-1222-B56A-2B2E1EAF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89" y="2442432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  <a:t>After:</a:t>
            </a:r>
            <a:endParaRPr lang="en-US" altLang="en-US" sz="14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F3AE6FAA-7286-C59B-72F5-B53AB6B24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119" y="2026444"/>
            <a:ext cx="2469609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  <a:t>After in-place sorting:</a:t>
            </a:r>
            <a:endParaRPr lang="en-US" altLang="en-US" sz="14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602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D7214-4D7D-8EB2-69F9-7BB195A4E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2" name="Rectangle 2">
            <a:extLst>
              <a:ext uri="{FF2B5EF4-FFF2-40B4-BE49-F238E27FC236}">
                <a16:creationId xmlns:a16="http://schemas.microsoft.com/office/drawing/2014/main" id="{C0ECD04E-B115-F62B-B730-E682DB8728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Selection sort</a:t>
            </a:r>
          </a:p>
        </p:txBody>
      </p:sp>
      <p:sp>
        <p:nvSpPr>
          <p:cNvPr id="1152007" name="Text Box 7">
            <a:extLst>
              <a:ext uri="{FF2B5EF4-FFF2-40B4-BE49-F238E27FC236}">
                <a16:creationId xmlns:a16="http://schemas.microsoft.com/office/drawing/2014/main" id="{A723B304-CDF1-D6FC-2838-75A209E5F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37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152009" name="Text Box 9">
            <a:extLst>
              <a:ext uri="{FF2B5EF4-FFF2-40B4-BE49-F238E27FC236}">
                <a16:creationId xmlns:a16="http://schemas.microsoft.com/office/drawing/2014/main" id="{FA48CFDF-F0C5-E315-5BFD-74FC6AFB3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3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152010" name="Text Box 10">
            <a:extLst>
              <a:ext uri="{FF2B5EF4-FFF2-40B4-BE49-F238E27FC236}">
                <a16:creationId xmlns:a16="http://schemas.microsoft.com/office/drawing/2014/main" id="{D1B495C7-48C3-4215-A545-F78BF7240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9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152011" name="Text Box 11">
            <a:extLst>
              <a:ext uri="{FF2B5EF4-FFF2-40B4-BE49-F238E27FC236}">
                <a16:creationId xmlns:a16="http://schemas.microsoft.com/office/drawing/2014/main" id="{62DE3F4E-4124-23F0-78DF-952B8C384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5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152012" name="Text Box 12">
            <a:extLst>
              <a:ext uri="{FF2B5EF4-FFF2-40B4-BE49-F238E27FC236}">
                <a16:creationId xmlns:a16="http://schemas.microsoft.com/office/drawing/2014/main" id="{3BE26F43-A89F-4035-0648-72CAD0CB3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1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152013" name="Text Box 13">
            <a:extLst>
              <a:ext uri="{FF2B5EF4-FFF2-40B4-BE49-F238E27FC236}">
                <a16:creationId xmlns:a16="http://schemas.microsoft.com/office/drawing/2014/main" id="{6F4C3CA6-01F9-171E-7219-28EE6D05B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17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52014" name="Text Box 14">
            <a:extLst>
              <a:ext uri="{FF2B5EF4-FFF2-40B4-BE49-F238E27FC236}">
                <a16:creationId xmlns:a16="http://schemas.microsoft.com/office/drawing/2014/main" id="{A49FA9EE-7B84-1C7C-F3EF-87EC145ED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3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152015" name="Text Box 15">
            <a:extLst>
              <a:ext uri="{FF2B5EF4-FFF2-40B4-BE49-F238E27FC236}">
                <a16:creationId xmlns:a16="http://schemas.microsoft.com/office/drawing/2014/main" id="{05AFE0CF-D955-5562-E466-3AF6C7E93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09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152047" name="Rectangle 47">
            <a:extLst>
              <a:ext uri="{FF2B5EF4-FFF2-40B4-BE49-F238E27FC236}">
                <a16:creationId xmlns:a16="http://schemas.microsoft.com/office/drawing/2014/main" id="{C6368996-9E52-B135-D9A4-5C1EC860D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197" y="3815197"/>
            <a:ext cx="20975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822325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230313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383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600" b="0" u="sng" dirty="0">
                <a:latin typeface="Times New Roman" charset="0"/>
                <a:ea typeface="Times New Roman" charset="0"/>
                <a:cs typeface="Times New Roman" charset="0"/>
              </a:rPr>
              <a:t>Selection algorithm:</a:t>
            </a:r>
          </a:p>
          <a:p>
            <a:pPr>
              <a:buFont typeface="Wingdings" charset="2"/>
              <a:buNone/>
            </a:pPr>
            <a: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  <a:t>Find the minimum, swap with the next left-most element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F36D76-AB89-279F-686C-027F11F73AAE}"/>
              </a:ext>
            </a:extLst>
          </p:cNvPr>
          <p:cNvGrpSpPr/>
          <p:nvPr/>
        </p:nvGrpSpPr>
        <p:grpSpPr>
          <a:xfrm>
            <a:off x="1066947" y="898153"/>
            <a:ext cx="7738837" cy="2649776"/>
            <a:chOff x="1066947" y="898153"/>
            <a:chExt cx="7738837" cy="264977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D68DD96-7106-EBCE-9BBC-C97CAFB20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708" y="898153"/>
              <a:ext cx="4522076" cy="2649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285750" indent="-28575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742950" indent="-28575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12001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6573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21145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400"/>
                </a:spcBef>
                <a:buFont typeface="Wingdings" charset="2"/>
                <a:buNone/>
              </a:pPr>
              <a:r>
                <a:rPr lang="en-US" altLang="en-US" sz="1600" b="0" u="sng" dirty="0"/>
                <a:t>Analysis</a:t>
              </a:r>
            </a:p>
            <a:p>
              <a:pPr marL="0" indent="0">
                <a:lnSpc>
                  <a:spcPct val="90000"/>
                </a:lnSpc>
                <a:spcBef>
                  <a:spcPts val="400"/>
                </a:spcBef>
                <a:buNone/>
              </a:pPr>
              <a:r>
                <a:rPr lang="en-US" altLang="en-US" sz="1400" dirty="0"/>
                <a:t>step</a:t>
              </a:r>
              <a:r>
                <a:rPr lang="en-US" altLang="en-US" sz="1400" b="0" dirty="0"/>
                <a:t> 0: we scan </a:t>
              </a:r>
              <a:r>
                <a:rPr lang="en-US" altLang="en-US" sz="1400" i="1" dirty="0"/>
                <a:t>n</a:t>
              </a:r>
              <a:r>
                <a:rPr lang="en-US" altLang="en-US" sz="1400" dirty="0"/>
                <a:t> </a:t>
              </a:r>
              <a:r>
                <a:rPr lang="en-US" altLang="en-US" sz="1400" b="0" dirty="0"/>
                <a:t>elements</a:t>
              </a:r>
            </a:p>
            <a:p>
              <a:pPr marL="0" indent="0">
                <a:lnSpc>
                  <a:spcPct val="90000"/>
                </a:lnSpc>
                <a:spcBef>
                  <a:spcPts val="400"/>
                </a:spcBef>
                <a:buNone/>
              </a:pPr>
              <a:r>
                <a:rPr lang="en-US" altLang="en-US" sz="1400" b="0" dirty="0"/>
                <a:t>step</a:t>
              </a:r>
              <a:r>
                <a:rPr lang="en-US" altLang="en-US" sz="1400" dirty="0"/>
                <a:t> </a:t>
              </a:r>
              <a:r>
                <a:rPr lang="en-US" altLang="en-US" sz="1400" b="0" dirty="0"/>
                <a:t>1: we scan </a:t>
              </a:r>
              <a:r>
                <a:rPr lang="en-US" altLang="en-US" sz="1400" i="1" dirty="0"/>
                <a:t>n</a:t>
              </a:r>
              <a:r>
                <a:rPr lang="en-US" altLang="en-US" sz="1400" dirty="0"/>
                <a:t> – 1 elements</a:t>
              </a:r>
              <a:endParaRPr lang="en-US" altLang="en-US" sz="1400" b="0" dirty="0"/>
            </a:p>
            <a:p>
              <a:pPr marL="0" indent="0">
                <a:lnSpc>
                  <a:spcPct val="90000"/>
                </a:lnSpc>
                <a:spcBef>
                  <a:spcPts val="400"/>
                </a:spcBef>
                <a:buNone/>
              </a:pPr>
              <a:r>
                <a:rPr lang="en-US" altLang="en-US" sz="1400" dirty="0"/>
                <a:t>step </a:t>
              </a:r>
              <a:r>
                <a:rPr lang="en-US" altLang="en-US" sz="1400" b="0" dirty="0"/>
                <a:t>2: we scan </a:t>
              </a:r>
              <a:r>
                <a:rPr lang="en-US" altLang="en-US" sz="1400" i="1" dirty="0"/>
                <a:t>n</a:t>
              </a:r>
              <a:r>
                <a:rPr lang="en-US" altLang="en-US" sz="1400" dirty="0"/>
                <a:t> – 2 elements</a:t>
              </a:r>
              <a:endParaRPr lang="en-US" altLang="en-US" sz="1400" b="0" dirty="0"/>
            </a:p>
            <a:p>
              <a:pPr marL="0" indent="0">
                <a:lnSpc>
                  <a:spcPct val="90000"/>
                </a:lnSpc>
                <a:spcBef>
                  <a:spcPts val="400"/>
                </a:spcBef>
                <a:buNone/>
              </a:pPr>
              <a:r>
                <a:rPr lang="en-US" altLang="en-US" sz="1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US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lnSpc>
                  <a:spcPct val="90000"/>
                </a:lnSpc>
                <a:spcBef>
                  <a:spcPts val="400"/>
                </a:spcBef>
                <a:buNone/>
              </a:pPr>
              <a:r>
                <a:rPr lang="en-US" altLang="en-US" sz="1600" b="0" dirty="0"/>
                <a:t>Total number of </a:t>
              </a:r>
              <a:r>
                <a:rPr lang="en-US" altLang="en-US" sz="1600" dirty="0"/>
                <a:t>iterations</a:t>
              </a:r>
              <a:r>
                <a:rPr lang="en-US" altLang="en-US" sz="1600" b="0" dirty="0"/>
                <a:t> =</a:t>
              </a:r>
            </a:p>
            <a:p>
              <a:pPr>
                <a:lnSpc>
                  <a:spcPct val="90000"/>
                </a:lnSpc>
                <a:spcBef>
                  <a:spcPct val="45000"/>
                </a:spcBef>
                <a:buFont typeface="Wingdings" charset="2"/>
                <a:buNone/>
              </a:pPr>
              <a:r>
                <a:rPr lang="en-US" altLang="en-US" sz="1600" b="0" i="1" dirty="0"/>
                <a:t>n</a:t>
              </a:r>
              <a:r>
                <a:rPr lang="en-US" altLang="en-US" sz="1600" b="0" dirty="0"/>
                <a:t> + (</a:t>
              </a:r>
              <a:r>
                <a:rPr lang="en-US" altLang="en-US" sz="1600" i="1" dirty="0"/>
                <a:t>n</a:t>
              </a:r>
              <a:r>
                <a:rPr lang="en-US" altLang="en-US" sz="1600" dirty="0"/>
                <a:t> – 1) </a:t>
              </a:r>
              <a:r>
                <a:rPr lang="en-US" altLang="en-US" sz="1600" b="0" dirty="0"/>
                <a:t>+ … + 1 = ½ </a:t>
              </a:r>
              <a:r>
                <a:rPr lang="en-US" altLang="en-US" sz="1600" b="0" i="1" spc="200" dirty="0"/>
                <a:t>n</a:t>
              </a:r>
              <a:r>
                <a:rPr lang="en-US" altLang="en-US" sz="1600" b="0" dirty="0"/>
                <a:t>(</a:t>
              </a:r>
              <a:r>
                <a:rPr lang="en-US" altLang="en-US" sz="1600" i="1" dirty="0"/>
                <a:t>n</a:t>
              </a:r>
              <a:r>
                <a:rPr lang="en-US" altLang="en-US" sz="1600" dirty="0"/>
                <a:t> – 1) </a:t>
              </a:r>
              <a:r>
                <a:rPr lang="en-US" altLang="en-US" sz="1600" b="0" dirty="0"/>
                <a:t>=   ½ </a:t>
              </a:r>
              <a:r>
                <a:rPr lang="en-US" altLang="en-US" sz="1600" b="0" i="1" dirty="0"/>
                <a:t>n</a:t>
              </a:r>
              <a:r>
                <a:rPr lang="en-US" altLang="en-US" sz="1600" b="0" baseline="30000" dirty="0"/>
                <a:t>2 </a:t>
              </a:r>
              <a:r>
                <a:rPr lang="en-US" altLang="en-US" sz="1600" b="0" dirty="0"/>
                <a:t>- ½ </a:t>
              </a:r>
              <a:r>
                <a:rPr lang="en-US" altLang="en-US" sz="1600" b="0" i="1" dirty="0"/>
                <a:t>n</a:t>
              </a:r>
              <a:endParaRPr lang="en-US" altLang="en-US" b="0" dirty="0"/>
            </a:p>
            <a:p>
              <a:pPr>
                <a:spcBef>
                  <a:spcPts val="1200"/>
                </a:spcBef>
                <a:buFont typeface="Wingdings" charset="2"/>
                <a:buNone/>
              </a:pPr>
              <a:r>
                <a:rPr lang="en-US" altLang="en-US" b="0" dirty="0"/>
                <a:t>Running time =  </a:t>
              </a:r>
              <a:r>
                <a:rPr lang="en-US" altLang="en-US" b="1" i="1" dirty="0">
                  <a:solidFill>
                    <a:srgbClr val="0037C0"/>
                  </a:solidFill>
                </a:rPr>
                <a:t>O</a:t>
              </a:r>
              <a:r>
                <a:rPr lang="en-US" altLang="en-US" sz="800" b="1" i="1" dirty="0">
                  <a:solidFill>
                    <a:srgbClr val="0037C0"/>
                  </a:solidFill>
                </a:rPr>
                <a:t> </a:t>
              </a:r>
              <a:r>
                <a:rPr lang="en-US" altLang="en-US" b="1" dirty="0">
                  <a:solidFill>
                    <a:srgbClr val="0037C0"/>
                  </a:solidFill>
                </a:rPr>
                <a:t>(</a:t>
              </a:r>
              <a:r>
                <a:rPr lang="en-US" altLang="en-US" b="1" i="1" dirty="0">
                  <a:solidFill>
                    <a:srgbClr val="0037C0"/>
                  </a:solidFill>
                </a:rPr>
                <a:t>n</a:t>
              </a:r>
              <a:r>
                <a:rPr lang="en-US" altLang="en-US" b="1" baseline="30000" dirty="0">
                  <a:solidFill>
                    <a:srgbClr val="0037C0"/>
                  </a:solidFill>
                </a:rPr>
                <a:t>2</a:t>
              </a:r>
              <a:r>
                <a:rPr lang="en-US" altLang="en-US" b="1" dirty="0">
                  <a:solidFill>
                    <a:srgbClr val="0037C0"/>
                  </a:solidFill>
                </a:rPr>
                <a:t>)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F76CFB-D70E-6693-51D2-6A1540032ECB}"/>
                </a:ext>
              </a:extLst>
            </p:cNvPr>
            <p:cNvGrpSpPr/>
            <p:nvPr/>
          </p:nvGrpSpPr>
          <p:grpSpPr>
            <a:xfrm>
              <a:off x="1066947" y="1052762"/>
              <a:ext cx="2594166" cy="2340557"/>
              <a:chOff x="639365" y="876329"/>
              <a:chExt cx="2594166" cy="2340557"/>
            </a:xfrm>
          </p:grpSpPr>
          <p:sp>
            <p:nvSpPr>
              <p:cNvPr id="1152050" name="Rectangle 50">
                <a:extLst>
                  <a:ext uri="{FF2B5EF4-FFF2-40B4-BE49-F238E27FC236}">
                    <a16:creationId xmlns:a16="http://schemas.microsoft.com/office/drawing/2014/main" id="{BC39C5D2-C60B-1B5D-F4B3-C2C4198E2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365" y="876329"/>
                <a:ext cx="2594166" cy="179831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44000" tIns="108000" rIns="165600" bIns="262800" anchor="t" anchorCtr="0"/>
              <a:lstStyle>
                <a:lvl1pPr marL="342900" indent="-342900" algn="l">
                  <a:spcBef>
                    <a:spcPct val="60000"/>
                  </a:spcBef>
                  <a:buClr>
                    <a:srgbClr val="0066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algn="l">
                  <a:spcBef>
                    <a:spcPct val="60000"/>
                  </a:spcBef>
                  <a:buClr>
                    <a:srgbClr val="000099"/>
                  </a:buClr>
                  <a:buSzPct val="7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rgbClr val="003300"/>
                  </a:buClr>
                  <a:buSzPct val="7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marL="342900" lvl="1" indent="-342900">
                  <a:spcBef>
                    <a:spcPts val="400"/>
                  </a:spcBef>
                  <a:buClr>
                    <a:srgbClr val="006600"/>
                  </a:buClr>
                  <a:buSzPct val="100000"/>
                  <a:buNone/>
                </a:pPr>
                <a:r>
                  <a:rPr lang="en-US" altLang="en-US" sz="1400" b="0" dirty="0">
                    <a:solidFill>
                      <a:srgbClr val="006600"/>
                    </a:solidFill>
                    <a:latin typeface="Times New Roman" panose="02020603050405020304" pitchFamily="18" charset="0"/>
                    <a:ea typeface="Consolas" charset="0"/>
                    <a:cs typeface="Times New Roman" panose="02020603050405020304" pitchFamily="18" charset="0"/>
                  </a:rPr>
                  <a:t>// Sorts an array of length</a:t>
                </a:r>
                <a:r>
                  <a:rPr lang="he-IL" altLang="en-US" sz="1400" b="0" dirty="0">
                    <a:solidFill>
                      <a:srgbClr val="006600"/>
                    </a:solidFill>
                    <a:latin typeface="Times New Roman" panose="02020603050405020304" pitchFamily="18" charset="0"/>
                    <a:ea typeface="Consolas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>
                    <a:solidFill>
                      <a:srgbClr val="006600"/>
                    </a:solidFill>
                    <a:latin typeface="Times New Roman" panose="02020603050405020304" pitchFamily="18" charset="0"/>
                    <a:ea typeface="Consolas" charset="0"/>
                    <a:cs typeface="Times New Roman" panose="02020603050405020304" pitchFamily="18" charset="0"/>
                  </a:rPr>
                  <a:t>n</a:t>
                </a:r>
                <a:endParaRPr lang="en-US" altLang="en-US" sz="1400" b="0" dirty="0">
                  <a:solidFill>
                    <a:srgbClr val="006600"/>
                  </a:solidFill>
                  <a:latin typeface="Times New Roman" panose="02020603050405020304" pitchFamily="18" charset="0"/>
                  <a:ea typeface="Consola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1740"/>
                  </a:lnSpc>
                  <a:spcBef>
                    <a:spcPts val="0"/>
                  </a:spcBef>
                  <a:buFont typeface="Wingdings" charset="2"/>
                  <a:buNone/>
                </a:pP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 i = 0 .. </a:t>
                </a:r>
                <a:r>
                  <a:rPr lang="en-US" alt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r>
                  <a:rPr lang="en-US" altLang="en-US" sz="8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–</a:t>
                </a:r>
                <a:r>
                  <a:rPr lang="en-US" altLang="en-US" sz="8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 </a:t>
                </a:r>
              </a:p>
              <a:p>
                <a:pPr>
                  <a:lnSpc>
                    <a:spcPts val="1640"/>
                  </a:lnSpc>
                  <a:spcBef>
                    <a:spcPts val="0"/>
                  </a:spcBef>
                  <a:buFont typeface="Wingdings" charset="2"/>
                  <a:buNone/>
                </a:pP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min = i</a:t>
                </a:r>
              </a:p>
              <a:p>
                <a:pPr>
                  <a:lnSpc>
                    <a:spcPts val="1640"/>
                  </a:lnSpc>
                  <a:spcBef>
                    <a:spcPts val="0"/>
                  </a:spcBef>
                  <a:buFont typeface="Wingdings" charset="2"/>
                  <a:buNone/>
                </a:pP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for k = i + 1 .. N</a:t>
                </a:r>
              </a:p>
              <a:p>
                <a:pPr>
                  <a:lnSpc>
                    <a:spcPts val="1640"/>
                  </a:lnSpc>
                  <a:spcBef>
                    <a:spcPts val="0"/>
                  </a:spcBef>
                  <a:buFont typeface="Wingdings" charset="2"/>
                  <a:buNone/>
                </a:pPr>
                <a:r>
                  <a:rPr lang="en-US" alt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</a:t>
                </a: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 (a[k] &lt; a[min])</a:t>
                </a:r>
              </a:p>
              <a:p>
                <a:pPr>
                  <a:lnSpc>
                    <a:spcPts val="1640"/>
                  </a:lnSpc>
                  <a:spcBef>
                    <a:spcPts val="0"/>
                  </a:spcBef>
                  <a:buFont typeface="Wingdings" charset="2"/>
                  <a:buNone/>
                </a:pPr>
                <a:r>
                  <a:rPr lang="en-US" alt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</a:t>
                </a: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min = k</a:t>
                </a:r>
              </a:p>
              <a:p>
                <a:pPr>
                  <a:lnSpc>
                    <a:spcPts val="1640"/>
                  </a:lnSpc>
                  <a:spcBef>
                    <a:spcPts val="300"/>
                  </a:spcBef>
                  <a:buNone/>
                </a:pP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swap a[i], a[min]</a:t>
                </a:r>
              </a:p>
            </p:txBody>
          </p:sp>
          <p:sp>
            <p:nvSpPr>
              <p:cNvPr id="50" name="Rounded Rectangular Callout 49">
                <a:extLst>
                  <a:ext uri="{FF2B5EF4-FFF2-40B4-BE49-F238E27FC236}">
                    <a16:creationId xmlns:a16="http://schemas.microsoft.com/office/drawing/2014/main" id="{7C3B6624-0894-1844-4B5E-4819A6670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464" y="2684169"/>
                <a:ext cx="2019300" cy="532717"/>
              </a:xfrm>
              <a:prstGeom prst="wedgeRoundRectCallout">
                <a:avLst>
                  <a:gd name="adj1" fmla="val -25134"/>
                  <a:gd name="adj2" fmla="val 39027"/>
                  <a:gd name="adj3" fmla="val 16667"/>
                </a:avLst>
              </a:prstGeom>
              <a:noFill/>
              <a:ln>
                <a:noFill/>
              </a:ln>
              <a:effectLst/>
            </p:spPr>
            <p:txBody>
              <a:bodyPr wrap="square" tIns="46800" anchor="ctr"/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100000"/>
                  </a:spcBef>
                  <a:buClr>
                    <a:srgbClr val="006600"/>
                  </a:buClr>
                  <a:buSzPct val="100000"/>
                  <a:buFont typeface="Wingdings" charset="2"/>
                  <a:buNone/>
                </a:pPr>
                <a:r>
                  <a:rPr lang="en-US" altLang="en-US" sz="1400" b="0" dirty="0">
                    <a:solidFill>
                      <a:schemeClr val="bg1">
                        <a:lumMod val="50000"/>
                      </a:schemeClr>
                    </a:solidFill>
                    <a:latin typeface="Times New Roman" charset="0"/>
                  </a:rPr>
                  <a:t>(informal pseudo-code)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C8F60B-8EF5-E2D1-426D-8A5508325CD5}"/>
              </a:ext>
            </a:extLst>
          </p:cNvPr>
          <p:cNvGrpSpPr/>
          <p:nvPr/>
        </p:nvGrpSpPr>
        <p:grpSpPr>
          <a:xfrm>
            <a:off x="639364" y="3837882"/>
            <a:ext cx="5791200" cy="838200"/>
            <a:chOff x="639364" y="3837882"/>
            <a:chExt cx="5791200" cy="838200"/>
          </a:xfrm>
        </p:grpSpPr>
        <p:sp>
          <p:nvSpPr>
            <p:cNvPr id="1152008" name="Text Box 8">
              <a:extLst>
                <a:ext uri="{FF2B5EF4-FFF2-40B4-BE49-F238E27FC236}">
                  <a16:creationId xmlns:a16="http://schemas.microsoft.com/office/drawing/2014/main" id="{FDC0DF02-81B2-F24B-9A5F-C332D8393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64" y="3949162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0:</a:t>
              </a:r>
            </a:p>
          </p:txBody>
        </p:sp>
        <p:sp>
          <p:nvSpPr>
            <p:cNvPr id="1152025" name="Oval 25">
              <a:extLst>
                <a:ext uri="{FF2B5EF4-FFF2-40B4-BE49-F238E27FC236}">
                  <a16:creationId xmlns:a16="http://schemas.microsoft.com/office/drawing/2014/main" id="{3C02074F-E002-7EFC-9547-B561151A3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988" y="3837882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52026" name="Text Box 26">
              <a:extLst>
                <a:ext uri="{FF2B5EF4-FFF2-40B4-BE49-F238E27FC236}">
                  <a16:creationId xmlns:a16="http://schemas.microsoft.com/office/drawing/2014/main" id="{D5D2211E-D67D-6AA7-3C91-8EAC3B5B91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3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152027" name="Text Box 27">
              <a:extLst>
                <a:ext uri="{FF2B5EF4-FFF2-40B4-BE49-F238E27FC236}">
                  <a16:creationId xmlns:a16="http://schemas.microsoft.com/office/drawing/2014/main" id="{5F2DDB98-57ED-EDFC-EDF2-597A7A175A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764" y="43617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2028" name="Text Box 28">
              <a:extLst>
                <a:ext uri="{FF2B5EF4-FFF2-40B4-BE49-F238E27FC236}">
                  <a16:creationId xmlns:a16="http://schemas.microsoft.com/office/drawing/2014/main" id="{34474E3D-ADE8-7255-930A-DB8D67230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9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152029" name="Text Box 29">
              <a:extLst>
                <a:ext uri="{FF2B5EF4-FFF2-40B4-BE49-F238E27FC236}">
                  <a16:creationId xmlns:a16="http://schemas.microsoft.com/office/drawing/2014/main" id="{66352CDD-671F-0D24-0A0C-3953D827E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25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52030" name="Text Box 30">
              <a:extLst>
                <a:ext uri="{FF2B5EF4-FFF2-40B4-BE49-F238E27FC236}">
                  <a16:creationId xmlns:a16="http://schemas.microsoft.com/office/drawing/2014/main" id="{EC8CFDC5-EEC2-F632-55D8-48AA4DE27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1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152031" name="Text Box 31">
              <a:extLst>
                <a:ext uri="{FF2B5EF4-FFF2-40B4-BE49-F238E27FC236}">
                  <a16:creationId xmlns:a16="http://schemas.microsoft.com/office/drawing/2014/main" id="{D51B161A-A41E-726E-3808-BB5FD013C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17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152032" name="Text Box 32">
              <a:extLst>
                <a:ext uri="{FF2B5EF4-FFF2-40B4-BE49-F238E27FC236}">
                  <a16:creationId xmlns:a16="http://schemas.microsoft.com/office/drawing/2014/main" id="{4E8723E7-FF45-369F-704E-403DF2800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3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52033" name="Text Box 33">
              <a:extLst>
                <a:ext uri="{FF2B5EF4-FFF2-40B4-BE49-F238E27FC236}">
                  <a16:creationId xmlns:a16="http://schemas.microsoft.com/office/drawing/2014/main" id="{815B4408-2245-B9D2-0190-01EC742A2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09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D2E23B-A200-B745-4B85-A550451C761A}"/>
              </a:ext>
            </a:extLst>
          </p:cNvPr>
          <p:cNvGrpSpPr/>
          <p:nvPr/>
        </p:nvGrpSpPr>
        <p:grpSpPr>
          <a:xfrm>
            <a:off x="639364" y="4290319"/>
            <a:ext cx="5791200" cy="842963"/>
            <a:chOff x="639364" y="4290319"/>
            <a:chExt cx="5791200" cy="842963"/>
          </a:xfrm>
        </p:grpSpPr>
        <p:sp>
          <p:nvSpPr>
            <p:cNvPr id="1152034" name="Text Box 34">
              <a:extLst>
                <a:ext uri="{FF2B5EF4-FFF2-40B4-BE49-F238E27FC236}">
                  <a16:creationId xmlns:a16="http://schemas.microsoft.com/office/drawing/2014/main" id="{19E2C8C0-F0A1-DFB8-3C59-AF60C7C3C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64" y="4371282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1:</a:t>
              </a:r>
            </a:p>
          </p:txBody>
        </p:sp>
        <p:sp>
          <p:nvSpPr>
            <p:cNvPr id="1152016" name="Text Box 16">
              <a:extLst>
                <a:ext uri="{FF2B5EF4-FFF2-40B4-BE49-F238E27FC236}">
                  <a16:creationId xmlns:a16="http://schemas.microsoft.com/office/drawing/2014/main" id="{B44DC081-DBA0-18F4-2417-196BA259B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764" y="48189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2017" name="Text Box 17">
              <a:extLst>
                <a:ext uri="{FF2B5EF4-FFF2-40B4-BE49-F238E27FC236}">
                  <a16:creationId xmlns:a16="http://schemas.microsoft.com/office/drawing/2014/main" id="{1CCB158A-6FE1-8199-D0E8-D0699966C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364" y="48189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52018" name="Text Box 18">
              <a:extLst>
                <a:ext uri="{FF2B5EF4-FFF2-40B4-BE49-F238E27FC236}">
                  <a16:creationId xmlns:a16="http://schemas.microsoft.com/office/drawing/2014/main" id="{75776556-59AD-6226-1155-CE481CDD3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9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152019" name="Text Box 19">
              <a:extLst>
                <a:ext uri="{FF2B5EF4-FFF2-40B4-BE49-F238E27FC236}">
                  <a16:creationId xmlns:a16="http://schemas.microsoft.com/office/drawing/2014/main" id="{4DD2C96D-48E1-CFAC-563C-7947F4D27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25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152020" name="Text Box 20">
              <a:extLst>
                <a:ext uri="{FF2B5EF4-FFF2-40B4-BE49-F238E27FC236}">
                  <a16:creationId xmlns:a16="http://schemas.microsoft.com/office/drawing/2014/main" id="{6E01505E-2202-23A9-AC10-7C2FA5264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1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152021" name="Text Box 21">
              <a:extLst>
                <a:ext uri="{FF2B5EF4-FFF2-40B4-BE49-F238E27FC236}">
                  <a16:creationId xmlns:a16="http://schemas.microsoft.com/office/drawing/2014/main" id="{1A68B050-3E61-03EA-8236-3EBD34665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17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152022" name="Text Box 22">
              <a:extLst>
                <a:ext uri="{FF2B5EF4-FFF2-40B4-BE49-F238E27FC236}">
                  <a16:creationId xmlns:a16="http://schemas.microsoft.com/office/drawing/2014/main" id="{5205F721-2E48-327D-7B45-B72C2EC98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3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52023" name="Text Box 23">
              <a:extLst>
                <a:ext uri="{FF2B5EF4-FFF2-40B4-BE49-F238E27FC236}">
                  <a16:creationId xmlns:a16="http://schemas.microsoft.com/office/drawing/2014/main" id="{AB84A43E-B1D0-6BC2-6703-FF67E1A7C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09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152035" name="Oval 35">
              <a:extLst>
                <a:ext uri="{FF2B5EF4-FFF2-40B4-BE49-F238E27FC236}">
                  <a16:creationId xmlns:a16="http://schemas.microsoft.com/office/drawing/2014/main" id="{6C210C32-811E-5CEB-6F96-484CCF4C4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513" y="4290319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E44524-F6D7-4D49-1D49-31834058CDA1}"/>
              </a:ext>
            </a:extLst>
          </p:cNvPr>
          <p:cNvGrpSpPr/>
          <p:nvPr/>
        </p:nvGrpSpPr>
        <p:grpSpPr>
          <a:xfrm>
            <a:off x="639364" y="4726969"/>
            <a:ext cx="5791200" cy="863513"/>
            <a:chOff x="639364" y="4726969"/>
            <a:chExt cx="5791200" cy="863513"/>
          </a:xfrm>
        </p:grpSpPr>
        <p:sp>
          <p:nvSpPr>
            <p:cNvPr id="1152024" name="Text Box 24">
              <a:extLst>
                <a:ext uri="{FF2B5EF4-FFF2-40B4-BE49-F238E27FC236}">
                  <a16:creationId xmlns:a16="http://schemas.microsoft.com/office/drawing/2014/main" id="{5F6E99F0-94CE-EEB2-F216-D77D97AFB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64" y="4818957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2:</a:t>
              </a:r>
            </a:p>
          </p:txBody>
        </p:sp>
        <p:sp>
          <p:nvSpPr>
            <p:cNvPr id="1152036" name="Oval 36">
              <a:extLst>
                <a:ext uri="{FF2B5EF4-FFF2-40B4-BE49-F238E27FC236}">
                  <a16:creationId xmlns:a16="http://schemas.microsoft.com/office/drawing/2014/main" id="{861D5C10-F56A-0BC6-9034-5002C229C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938" y="4726969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52037" name="Text Box 37">
              <a:extLst>
                <a:ext uri="{FF2B5EF4-FFF2-40B4-BE49-F238E27FC236}">
                  <a16:creationId xmlns:a16="http://schemas.microsoft.com/office/drawing/2014/main" id="{B8F1BE6C-B852-8721-E684-9AE761FED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764" y="52761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2038" name="Text Box 38">
              <a:extLst>
                <a:ext uri="{FF2B5EF4-FFF2-40B4-BE49-F238E27FC236}">
                  <a16:creationId xmlns:a16="http://schemas.microsoft.com/office/drawing/2014/main" id="{14A7BF06-046D-D564-2778-C1F3992DD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364" y="52761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52039" name="Text Box 39">
              <a:extLst>
                <a:ext uri="{FF2B5EF4-FFF2-40B4-BE49-F238E27FC236}">
                  <a16:creationId xmlns:a16="http://schemas.microsoft.com/office/drawing/2014/main" id="{712CA7A0-CA5E-E45C-7467-FE1831483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964" y="52761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52040" name="Text Box 40">
              <a:extLst>
                <a:ext uri="{FF2B5EF4-FFF2-40B4-BE49-F238E27FC236}">
                  <a16:creationId xmlns:a16="http://schemas.microsoft.com/office/drawing/2014/main" id="{D5B7284B-5357-3499-684A-8CEDAD416F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164" y="52761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152041" name="Text Box 41">
              <a:extLst>
                <a:ext uri="{FF2B5EF4-FFF2-40B4-BE49-F238E27FC236}">
                  <a16:creationId xmlns:a16="http://schemas.microsoft.com/office/drawing/2014/main" id="{EE28C6EB-FC49-C7F0-13A9-D0D81F6F4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1764" y="52761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152042" name="Text Box 42">
              <a:extLst>
                <a:ext uri="{FF2B5EF4-FFF2-40B4-BE49-F238E27FC236}">
                  <a16:creationId xmlns:a16="http://schemas.microsoft.com/office/drawing/2014/main" id="{E9634C06-7BC5-E76A-C0D5-6CAA6E70F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364" y="52761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152043" name="Text Box 43">
              <a:extLst>
                <a:ext uri="{FF2B5EF4-FFF2-40B4-BE49-F238E27FC236}">
                  <a16:creationId xmlns:a16="http://schemas.microsoft.com/office/drawing/2014/main" id="{55541A88-2CD6-9AAE-FC3E-91665BE99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0964" y="52761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152045" name="Text Box 45">
              <a:extLst>
                <a:ext uri="{FF2B5EF4-FFF2-40B4-BE49-F238E27FC236}">
                  <a16:creationId xmlns:a16="http://schemas.microsoft.com/office/drawing/2014/main" id="{AB5CC843-D97B-33D2-EF57-DAE570A02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2564" y="52761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83DDD0-9D9A-BE32-BA94-A22487237872}"/>
              </a:ext>
            </a:extLst>
          </p:cNvPr>
          <p:cNvGrpSpPr/>
          <p:nvPr/>
        </p:nvGrpSpPr>
        <p:grpSpPr>
          <a:xfrm>
            <a:off x="639364" y="5197929"/>
            <a:ext cx="5817704" cy="910915"/>
            <a:chOff x="639364" y="5199957"/>
            <a:chExt cx="5817704" cy="910915"/>
          </a:xfrm>
        </p:grpSpPr>
        <p:sp>
          <p:nvSpPr>
            <p:cNvPr id="1152044" name="Text Box 44">
              <a:extLst>
                <a:ext uri="{FF2B5EF4-FFF2-40B4-BE49-F238E27FC236}">
                  <a16:creationId xmlns:a16="http://schemas.microsoft.com/office/drawing/2014/main" id="{579EE352-92FF-1377-D9A1-B2540006C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64" y="5276157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3: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D83809-E999-24F1-0F12-DFF49EAAB59A}"/>
                </a:ext>
              </a:extLst>
            </p:cNvPr>
            <p:cNvGrpSpPr/>
            <p:nvPr/>
          </p:nvGrpSpPr>
          <p:grpSpPr>
            <a:xfrm>
              <a:off x="664308" y="5199957"/>
              <a:ext cx="5792760" cy="910915"/>
              <a:chOff x="664308" y="5199957"/>
              <a:chExt cx="5792760" cy="91091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9D380C7-5EC0-9695-6A0F-508335A31E4F}"/>
                  </a:ext>
                </a:extLst>
              </p:cNvPr>
              <p:cNvGrpSpPr/>
              <p:nvPr/>
            </p:nvGrpSpPr>
            <p:grpSpPr>
              <a:xfrm>
                <a:off x="664308" y="5796547"/>
                <a:ext cx="5792760" cy="314325"/>
                <a:chOff x="902558" y="6125009"/>
                <a:chExt cx="5792760" cy="314325"/>
              </a:xfrm>
              <a:noFill/>
            </p:grpSpPr>
            <p:sp>
              <p:nvSpPr>
                <p:cNvPr id="52" name="Text Box 37">
                  <a:extLst>
                    <a:ext uri="{FF2B5EF4-FFF2-40B4-BE49-F238E27FC236}">
                      <a16:creationId xmlns:a16="http://schemas.microsoft.com/office/drawing/2014/main" id="{4C2593B1-9CA7-E0F0-AA38-3B72EADF6A7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18292" y="6125009"/>
                  <a:ext cx="609600" cy="314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53" name="Text Box 38">
                  <a:extLst>
                    <a:ext uri="{FF2B5EF4-FFF2-40B4-BE49-F238E27FC236}">
                      <a16:creationId xmlns:a16="http://schemas.microsoft.com/office/drawing/2014/main" id="{688AB562-7D5F-4646-FDC9-96016B12F4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7892" y="6125009"/>
                  <a:ext cx="609600" cy="314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54" name="Text Box 39">
                  <a:extLst>
                    <a:ext uri="{FF2B5EF4-FFF2-40B4-BE49-F238E27FC236}">
                      <a16:creationId xmlns:a16="http://schemas.microsoft.com/office/drawing/2014/main" id="{2F99BA91-A8BA-82A3-FB2B-7C320A03AC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37492" y="6125009"/>
                  <a:ext cx="609600" cy="314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55" name="Text Box 40">
                  <a:extLst>
                    <a:ext uri="{FF2B5EF4-FFF2-40B4-BE49-F238E27FC236}">
                      <a16:creationId xmlns:a16="http://schemas.microsoft.com/office/drawing/2014/main" id="{92843400-F905-6A55-74F5-83CE3ED095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56692" y="6125009"/>
                  <a:ext cx="609600" cy="314325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</a:t>
                  </a:r>
                </a:p>
              </p:txBody>
            </p:sp>
            <p:sp>
              <p:nvSpPr>
                <p:cNvPr id="56" name="Text Box 41">
                  <a:extLst>
                    <a:ext uri="{FF2B5EF4-FFF2-40B4-BE49-F238E27FC236}">
                      <a16:creationId xmlns:a16="http://schemas.microsoft.com/office/drawing/2014/main" id="{D48F3925-258B-15E2-4D7B-BACDA4CFD9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6292" y="6125009"/>
                  <a:ext cx="609600" cy="314325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13</a:t>
                  </a:r>
                </a:p>
              </p:txBody>
            </p:sp>
            <p:sp>
              <p:nvSpPr>
                <p:cNvPr id="57" name="Text Box 42">
                  <a:extLst>
                    <a:ext uri="{FF2B5EF4-FFF2-40B4-BE49-F238E27FC236}">
                      <a16:creationId xmlns:a16="http://schemas.microsoft.com/office/drawing/2014/main" id="{627824F4-2B52-203F-6399-0CF6F7C79F1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75892" y="6125009"/>
                  <a:ext cx="609600" cy="314325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</a:t>
                  </a:r>
                </a:p>
              </p:txBody>
            </p:sp>
            <p:sp>
              <p:nvSpPr>
                <p:cNvPr id="58" name="Text Box 43">
                  <a:extLst>
                    <a:ext uri="{FF2B5EF4-FFF2-40B4-BE49-F238E27FC236}">
                      <a16:creationId xmlns:a16="http://schemas.microsoft.com/office/drawing/2014/main" id="{F1262939-5F56-7CD7-7479-7F5C2D4856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85718" y="6125009"/>
                  <a:ext cx="609600" cy="314325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11</a:t>
                  </a:r>
                </a:p>
              </p:txBody>
            </p:sp>
            <p:sp>
              <p:nvSpPr>
                <p:cNvPr id="59" name="Text Box 44">
                  <a:extLst>
                    <a:ext uri="{FF2B5EF4-FFF2-40B4-BE49-F238E27FC236}">
                      <a16:creationId xmlns:a16="http://schemas.microsoft.com/office/drawing/2014/main" id="{CCE9D23A-2240-102E-BDA7-51CE0CABD0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2558" y="6125009"/>
                  <a:ext cx="990600" cy="3048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altLang="en-US" sz="1400" b="1" dirty="0">
                      <a:latin typeface="Consolas" panose="020B0609020204030204" pitchFamily="49" charset="0"/>
                      <a:ea typeface="Times New Roman" charset="0"/>
                      <a:cs typeface="Consolas" panose="020B0609020204030204" pitchFamily="49" charset="0"/>
                    </a:rPr>
                    <a:t>...</a:t>
                  </a:r>
                </a:p>
              </p:txBody>
            </p:sp>
            <p:sp>
              <p:nvSpPr>
                <p:cNvPr id="60" name="Text Box 45">
                  <a:extLst>
                    <a:ext uri="{FF2B5EF4-FFF2-40B4-BE49-F238E27FC236}">
                      <a16:creationId xmlns:a16="http://schemas.microsoft.com/office/drawing/2014/main" id="{76AC2011-B3A9-2350-9EF8-12BC625E1D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47092" y="6125009"/>
                  <a:ext cx="609600" cy="314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>
                    <a:spcBef>
                      <a:spcPct val="50000"/>
                    </a:spcBef>
                    <a:defRPr sz="1400" b="0"/>
                  </a:lvl1pPr>
                </a:lstStyle>
                <a:p>
                  <a:pPr algn="ctr"/>
                  <a:r>
                    <a:rPr lang="en-US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</a:p>
              </p:txBody>
            </p:sp>
          </p:grpSp>
          <p:sp>
            <p:nvSpPr>
              <p:cNvPr id="61" name="Oval 36">
                <a:extLst>
                  <a:ext uri="{FF2B5EF4-FFF2-40B4-BE49-F238E27FC236}">
                    <a16:creationId xmlns:a16="http://schemas.microsoft.com/office/drawing/2014/main" id="{23403B6B-EC84-C52E-6429-78CB2D004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938" y="5199957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585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1256452" name="Text Box 4"/>
          <p:cNvSpPr txBox="1">
            <a:spLocks noChangeArrowheads="1"/>
          </p:cNvSpPr>
          <p:nvPr/>
        </p:nvSpPr>
        <p:spPr bwMode="auto">
          <a:xfrm>
            <a:off x="15711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256454" name="Text Box 6"/>
          <p:cNvSpPr txBox="1">
            <a:spLocks noChangeArrowheads="1"/>
          </p:cNvSpPr>
          <p:nvPr/>
        </p:nvSpPr>
        <p:spPr bwMode="auto">
          <a:xfrm>
            <a:off x="21807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56455" name="Text Box 7"/>
          <p:cNvSpPr txBox="1">
            <a:spLocks noChangeArrowheads="1"/>
          </p:cNvSpPr>
          <p:nvPr/>
        </p:nvSpPr>
        <p:spPr bwMode="auto">
          <a:xfrm>
            <a:off x="27903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1256456" name="Text Box 8"/>
          <p:cNvSpPr txBox="1">
            <a:spLocks noChangeArrowheads="1"/>
          </p:cNvSpPr>
          <p:nvPr/>
        </p:nvSpPr>
        <p:spPr bwMode="auto">
          <a:xfrm>
            <a:off x="33999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256457" name="Text Box 9"/>
          <p:cNvSpPr txBox="1">
            <a:spLocks noChangeArrowheads="1"/>
          </p:cNvSpPr>
          <p:nvPr/>
        </p:nvSpPr>
        <p:spPr bwMode="auto">
          <a:xfrm>
            <a:off x="40095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256458" name="Text Box 10"/>
          <p:cNvSpPr txBox="1">
            <a:spLocks noChangeArrowheads="1"/>
          </p:cNvSpPr>
          <p:nvPr/>
        </p:nvSpPr>
        <p:spPr bwMode="auto">
          <a:xfrm>
            <a:off x="46191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256459" name="Text Box 11"/>
          <p:cNvSpPr txBox="1">
            <a:spLocks noChangeArrowheads="1"/>
          </p:cNvSpPr>
          <p:nvPr/>
        </p:nvSpPr>
        <p:spPr bwMode="auto">
          <a:xfrm>
            <a:off x="52287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256460" name="Text Box 12"/>
          <p:cNvSpPr txBox="1">
            <a:spLocks noChangeArrowheads="1"/>
          </p:cNvSpPr>
          <p:nvPr/>
        </p:nvSpPr>
        <p:spPr bwMode="auto">
          <a:xfrm>
            <a:off x="58383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581715-E120-227E-3A30-6BB7E1F87EF6}"/>
              </a:ext>
            </a:extLst>
          </p:cNvPr>
          <p:cNvGrpSpPr/>
          <p:nvPr/>
        </p:nvGrpSpPr>
        <p:grpSpPr>
          <a:xfrm>
            <a:off x="656779" y="3847857"/>
            <a:ext cx="5791200" cy="838200"/>
            <a:chOff x="485860" y="4112783"/>
            <a:chExt cx="5791200" cy="838200"/>
          </a:xfrm>
        </p:grpSpPr>
        <p:sp>
          <p:nvSpPr>
            <p:cNvPr id="1256453" name="Text Box 5"/>
            <p:cNvSpPr txBox="1">
              <a:spLocks noChangeArrowheads="1"/>
            </p:cNvSpPr>
            <p:nvPr/>
          </p:nvSpPr>
          <p:spPr bwMode="auto">
            <a:xfrm>
              <a:off x="485860" y="4179458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0:</a:t>
              </a:r>
            </a:p>
          </p:txBody>
        </p:sp>
        <p:sp>
          <p:nvSpPr>
            <p:cNvPr id="1256471" name="Oval 23"/>
            <p:cNvSpPr>
              <a:spLocks noChangeArrowheads="1"/>
            </p:cNvSpPr>
            <p:nvPr/>
          </p:nvSpPr>
          <p:spPr bwMode="auto">
            <a:xfrm>
              <a:off x="2079447" y="4112783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56473" name="Text Box 25"/>
            <p:cNvSpPr txBox="1">
              <a:spLocks noChangeArrowheads="1"/>
            </p:cNvSpPr>
            <p:nvPr/>
          </p:nvSpPr>
          <p:spPr bwMode="auto">
            <a:xfrm>
              <a:off x="2020973" y="4636658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256474" name="Text Box 26"/>
            <p:cNvSpPr txBox="1">
              <a:spLocks noChangeArrowheads="1"/>
            </p:cNvSpPr>
            <p:nvPr/>
          </p:nvSpPr>
          <p:spPr bwMode="auto">
            <a:xfrm>
              <a:off x="1411373" y="4636658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56475" name="Text Box 27"/>
            <p:cNvSpPr txBox="1">
              <a:spLocks noChangeArrowheads="1"/>
            </p:cNvSpPr>
            <p:nvPr/>
          </p:nvSpPr>
          <p:spPr bwMode="auto">
            <a:xfrm>
              <a:off x="2630573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256476" name="Text Box 28"/>
            <p:cNvSpPr txBox="1">
              <a:spLocks noChangeArrowheads="1"/>
            </p:cNvSpPr>
            <p:nvPr/>
          </p:nvSpPr>
          <p:spPr bwMode="auto">
            <a:xfrm>
              <a:off x="3240173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56477" name="Text Box 29"/>
            <p:cNvSpPr txBox="1">
              <a:spLocks noChangeArrowheads="1"/>
            </p:cNvSpPr>
            <p:nvPr/>
          </p:nvSpPr>
          <p:spPr bwMode="auto">
            <a:xfrm>
              <a:off x="3849773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56478" name="Text Box 30"/>
            <p:cNvSpPr txBox="1">
              <a:spLocks noChangeArrowheads="1"/>
            </p:cNvSpPr>
            <p:nvPr/>
          </p:nvSpPr>
          <p:spPr bwMode="auto">
            <a:xfrm>
              <a:off x="4459373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256479" name="Text Box 31"/>
            <p:cNvSpPr txBox="1">
              <a:spLocks noChangeArrowheads="1"/>
            </p:cNvSpPr>
            <p:nvPr/>
          </p:nvSpPr>
          <p:spPr bwMode="auto">
            <a:xfrm>
              <a:off x="5057860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56480" name="Text Box 32"/>
            <p:cNvSpPr txBox="1">
              <a:spLocks noChangeArrowheads="1"/>
            </p:cNvSpPr>
            <p:nvPr/>
          </p:nvSpPr>
          <p:spPr bwMode="auto">
            <a:xfrm>
              <a:off x="5667460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3EBA9-0E3F-5401-2E3C-5C90980BAC4A}"/>
              </a:ext>
            </a:extLst>
          </p:cNvPr>
          <p:cNvGrpSpPr/>
          <p:nvPr/>
        </p:nvGrpSpPr>
        <p:grpSpPr>
          <a:xfrm>
            <a:off x="656779" y="4305057"/>
            <a:ext cx="5791200" cy="838200"/>
            <a:chOff x="485860" y="4569983"/>
            <a:chExt cx="5791200" cy="838200"/>
          </a:xfrm>
        </p:grpSpPr>
        <p:sp>
          <p:nvSpPr>
            <p:cNvPr id="1256462" name="Text Box 14"/>
            <p:cNvSpPr txBox="1">
              <a:spLocks noChangeArrowheads="1"/>
            </p:cNvSpPr>
            <p:nvPr/>
          </p:nvSpPr>
          <p:spPr bwMode="auto">
            <a:xfrm>
              <a:off x="1400260" y="5093858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56463" name="Text Box 15"/>
            <p:cNvSpPr txBox="1">
              <a:spLocks noChangeArrowheads="1"/>
            </p:cNvSpPr>
            <p:nvPr/>
          </p:nvSpPr>
          <p:spPr bwMode="auto">
            <a:xfrm>
              <a:off x="2009860" y="5093858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256464" name="Text Box 16"/>
            <p:cNvSpPr txBox="1">
              <a:spLocks noChangeArrowheads="1"/>
            </p:cNvSpPr>
            <p:nvPr/>
          </p:nvSpPr>
          <p:spPr bwMode="auto">
            <a:xfrm>
              <a:off x="2619460" y="5093858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256465" name="Text Box 17"/>
            <p:cNvSpPr txBox="1">
              <a:spLocks noChangeArrowheads="1"/>
            </p:cNvSpPr>
            <p:nvPr/>
          </p:nvSpPr>
          <p:spPr bwMode="auto">
            <a:xfrm>
              <a:off x="3229060" y="50938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56466" name="Text Box 18"/>
            <p:cNvSpPr txBox="1">
              <a:spLocks noChangeArrowheads="1"/>
            </p:cNvSpPr>
            <p:nvPr/>
          </p:nvSpPr>
          <p:spPr bwMode="auto">
            <a:xfrm>
              <a:off x="3838660" y="50938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56467" name="Text Box 19"/>
            <p:cNvSpPr txBox="1">
              <a:spLocks noChangeArrowheads="1"/>
            </p:cNvSpPr>
            <p:nvPr/>
          </p:nvSpPr>
          <p:spPr bwMode="auto">
            <a:xfrm>
              <a:off x="4448260" y="50938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256468" name="Text Box 20"/>
            <p:cNvSpPr txBox="1">
              <a:spLocks noChangeArrowheads="1"/>
            </p:cNvSpPr>
            <p:nvPr/>
          </p:nvSpPr>
          <p:spPr bwMode="auto">
            <a:xfrm>
              <a:off x="5057860" y="50938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56469" name="Text Box 21"/>
            <p:cNvSpPr txBox="1">
              <a:spLocks noChangeArrowheads="1"/>
            </p:cNvSpPr>
            <p:nvPr/>
          </p:nvSpPr>
          <p:spPr bwMode="auto">
            <a:xfrm>
              <a:off x="5667460" y="50938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256481" name="Text Box 33"/>
            <p:cNvSpPr txBox="1">
              <a:spLocks noChangeArrowheads="1"/>
            </p:cNvSpPr>
            <p:nvPr/>
          </p:nvSpPr>
          <p:spPr bwMode="auto">
            <a:xfrm>
              <a:off x="485860" y="4646183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1:</a:t>
              </a:r>
            </a:p>
          </p:txBody>
        </p:sp>
        <p:sp>
          <p:nvSpPr>
            <p:cNvPr id="1256482" name="Oval 34"/>
            <p:cNvSpPr>
              <a:spLocks noChangeArrowheads="1"/>
            </p:cNvSpPr>
            <p:nvPr/>
          </p:nvSpPr>
          <p:spPr bwMode="auto">
            <a:xfrm>
              <a:off x="2689047" y="4569983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54B908-E48B-4BD8-0E98-EFAFD6BE07CA}"/>
              </a:ext>
            </a:extLst>
          </p:cNvPr>
          <p:cNvGrpSpPr/>
          <p:nvPr/>
        </p:nvGrpSpPr>
        <p:grpSpPr>
          <a:xfrm>
            <a:off x="656779" y="4762257"/>
            <a:ext cx="5791200" cy="831850"/>
            <a:chOff x="485860" y="5027183"/>
            <a:chExt cx="5791200" cy="831850"/>
          </a:xfrm>
        </p:grpSpPr>
        <p:sp>
          <p:nvSpPr>
            <p:cNvPr id="1256470" name="Text Box 22"/>
            <p:cNvSpPr txBox="1">
              <a:spLocks noChangeArrowheads="1"/>
            </p:cNvSpPr>
            <p:nvPr/>
          </p:nvSpPr>
          <p:spPr bwMode="auto">
            <a:xfrm>
              <a:off x="485860" y="5093858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2:</a:t>
              </a:r>
            </a:p>
          </p:txBody>
        </p:sp>
        <p:sp>
          <p:nvSpPr>
            <p:cNvPr id="1256483" name="Oval 35"/>
            <p:cNvSpPr>
              <a:spLocks noChangeArrowheads="1"/>
            </p:cNvSpPr>
            <p:nvPr/>
          </p:nvSpPr>
          <p:spPr bwMode="auto">
            <a:xfrm>
              <a:off x="3298647" y="5027183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56485" name="Text Box 37"/>
            <p:cNvSpPr txBox="1">
              <a:spLocks noChangeArrowheads="1"/>
            </p:cNvSpPr>
            <p:nvPr/>
          </p:nvSpPr>
          <p:spPr bwMode="auto">
            <a:xfrm>
              <a:off x="1400260" y="5551058"/>
              <a:ext cx="609600" cy="307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56486" name="Text Box 38"/>
            <p:cNvSpPr txBox="1">
              <a:spLocks noChangeArrowheads="1"/>
            </p:cNvSpPr>
            <p:nvPr/>
          </p:nvSpPr>
          <p:spPr bwMode="auto">
            <a:xfrm>
              <a:off x="2009860" y="5551058"/>
              <a:ext cx="609600" cy="307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56487" name="Text Box 39"/>
            <p:cNvSpPr txBox="1">
              <a:spLocks noChangeArrowheads="1"/>
            </p:cNvSpPr>
            <p:nvPr/>
          </p:nvSpPr>
          <p:spPr bwMode="auto">
            <a:xfrm>
              <a:off x="2619460" y="5551058"/>
              <a:ext cx="609600" cy="307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256488" name="Text Box 40"/>
            <p:cNvSpPr txBox="1">
              <a:spLocks noChangeArrowheads="1"/>
            </p:cNvSpPr>
            <p:nvPr/>
          </p:nvSpPr>
          <p:spPr bwMode="auto">
            <a:xfrm>
              <a:off x="3838660" y="5551058"/>
              <a:ext cx="609600" cy="307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56489" name="Text Box 41"/>
            <p:cNvSpPr txBox="1">
              <a:spLocks noChangeArrowheads="1"/>
            </p:cNvSpPr>
            <p:nvPr/>
          </p:nvSpPr>
          <p:spPr bwMode="auto">
            <a:xfrm>
              <a:off x="4448260" y="5551058"/>
              <a:ext cx="609600" cy="307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256490" name="Text Box 42"/>
            <p:cNvSpPr txBox="1">
              <a:spLocks noChangeArrowheads="1"/>
            </p:cNvSpPr>
            <p:nvPr/>
          </p:nvSpPr>
          <p:spPr bwMode="auto">
            <a:xfrm>
              <a:off x="5057860" y="5551058"/>
              <a:ext cx="609600" cy="307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56491" name="Text Box 43"/>
            <p:cNvSpPr txBox="1">
              <a:spLocks noChangeArrowheads="1"/>
            </p:cNvSpPr>
            <p:nvPr/>
          </p:nvSpPr>
          <p:spPr bwMode="auto">
            <a:xfrm>
              <a:off x="5667460" y="5551058"/>
              <a:ext cx="609600" cy="307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256493" name="Text Box 45"/>
            <p:cNvSpPr txBox="1">
              <a:spLocks noChangeArrowheads="1"/>
            </p:cNvSpPr>
            <p:nvPr/>
          </p:nvSpPr>
          <p:spPr bwMode="auto">
            <a:xfrm>
              <a:off x="3229060" y="5551058"/>
              <a:ext cx="609600" cy="307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965506-3FEA-26C2-F9F3-3691F7B56296}"/>
              </a:ext>
            </a:extLst>
          </p:cNvPr>
          <p:cNvGrpSpPr/>
          <p:nvPr/>
        </p:nvGrpSpPr>
        <p:grpSpPr>
          <a:xfrm>
            <a:off x="656779" y="5219457"/>
            <a:ext cx="5791200" cy="847725"/>
            <a:chOff x="485860" y="5484383"/>
            <a:chExt cx="5791200" cy="847725"/>
          </a:xfrm>
        </p:grpSpPr>
        <p:sp>
          <p:nvSpPr>
            <p:cNvPr id="1256492" name="Text Box 44"/>
            <p:cNvSpPr txBox="1">
              <a:spLocks noChangeArrowheads="1"/>
            </p:cNvSpPr>
            <p:nvPr/>
          </p:nvSpPr>
          <p:spPr bwMode="auto">
            <a:xfrm>
              <a:off x="485860" y="5551058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3: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08380D-3174-0A7C-27F9-EA5A46CAAED3}"/>
                </a:ext>
              </a:extLst>
            </p:cNvPr>
            <p:cNvGrpSpPr/>
            <p:nvPr/>
          </p:nvGrpSpPr>
          <p:grpSpPr>
            <a:xfrm>
              <a:off x="485860" y="5484383"/>
              <a:ext cx="5791200" cy="847725"/>
              <a:chOff x="485860" y="5484383"/>
              <a:chExt cx="5791200" cy="847725"/>
            </a:xfrm>
          </p:grpSpPr>
          <p:sp>
            <p:nvSpPr>
              <p:cNvPr id="1256494" name="Oval 46"/>
              <p:cNvSpPr>
                <a:spLocks noChangeArrowheads="1"/>
              </p:cNvSpPr>
              <p:nvPr/>
            </p:nvSpPr>
            <p:spPr bwMode="auto">
              <a:xfrm>
                <a:off x="3908247" y="5484383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56497" name="Text Box 49"/>
              <p:cNvSpPr txBox="1">
                <a:spLocks noChangeArrowheads="1"/>
              </p:cNvSpPr>
              <p:nvPr/>
            </p:nvSpPr>
            <p:spPr bwMode="auto">
              <a:xfrm>
                <a:off x="1400260" y="6017783"/>
                <a:ext cx="609600" cy="314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256498" name="Text Box 50"/>
              <p:cNvSpPr txBox="1">
                <a:spLocks noChangeArrowheads="1"/>
              </p:cNvSpPr>
              <p:nvPr/>
            </p:nvSpPr>
            <p:spPr bwMode="auto">
              <a:xfrm>
                <a:off x="2009860" y="6017783"/>
                <a:ext cx="609600" cy="314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1256499" name="Text Box 51"/>
              <p:cNvSpPr txBox="1">
                <a:spLocks noChangeArrowheads="1"/>
              </p:cNvSpPr>
              <p:nvPr/>
            </p:nvSpPr>
            <p:spPr bwMode="auto">
              <a:xfrm>
                <a:off x="2619460" y="6017783"/>
                <a:ext cx="609600" cy="314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1256500" name="Text Box 52"/>
              <p:cNvSpPr txBox="1">
                <a:spLocks noChangeArrowheads="1"/>
              </p:cNvSpPr>
              <p:nvPr/>
            </p:nvSpPr>
            <p:spPr bwMode="auto">
              <a:xfrm>
                <a:off x="3838660" y="6017783"/>
                <a:ext cx="609600" cy="314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1256501" name="Text Box 53"/>
              <p:cNvSpPr txBox="1">
                <a:spLocks noChangeArrowheads="1"/>
              </p:cNvSpPr>
              <p:nvPr/>
            </p:nvSpPr>
            <p:spPr bwMode="auto">
              <a:xfrm>
                <a:off x="4448260" y="6017783"/>
                <a:ext cx="609600" cy="3143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1256502" name="Text Box 54"/>
              <p:cNvSpPr txBox="1">
                <a:spLocks noChangeArrowheads="1"/>
              </p:cNvSpPr>
              <p:nvPr/>
            </p:nvSpPr>
            <p:spPr bwMode="auto">
              <a:xfrm>
                <a:off x="5057860" y="6017783"/>
                <a:ext cx="609600" cy="3143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256503" name="Text Box 55"/>
              <p:cNvSpPr txBox="1">
                <a:spLocks noChangeArrowheads="1"/>
              </p:cNvSpPr>
              <p:nvPr/>
            </p:nvSpPr>
            <p:spPr bwMode="auto">
              <a:xfrm>
                <a:off x="5667460" y="6017783"/>
                <a:ext cx="609600" cy="3143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1256504" name="Text Box 56"/>
              <p:cNvSpPr txBox="1">
                <a:spLocks noChangeArrowheads="1"/>
              </p:cNvSpPr>
              <p:nvPr/>
            </p:nvSpPr>
            <p:spPr bwMode="auto">
              <a:xfrm>
                <a:off x="485860" y="6017783"/>
                <a:ext cx="9906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1400" dirty="0">
                    <a:latin typeface="Consolas" panose="020B0609020204030204" pitchFamily="49" charset="0"/>
                    <a:ea typeface="Times New Roman" charset="0"/>
                    <a:cs typeface="Consolas" panose="020B0609020204030204" pitchFamily="49" charset="0"/>
                  </a:rPr>
                  <a:t>...</a:t>
                </a:r>
                <a:endParaRPr lang="en-US" altLang="en-US" sz="1400" b="0" dirty="0">
                  <a:latin typeface="Consolas" panose="020B0609020204030204" pitchFamily="49" charset="0"/>
                  <a:ea typeface="Times New Roman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56505" name="Text Box 57"/>
              <p:cNvSpPr txBox="1">
                <a:spLocks noChangeArrowheads="1"/>
              </p:cNvSpPr>
              <p:nvPr/>
            </p:nvSpPr>
            <p:spPr bwMode="auto">
              <a:xfrm>
                <a:off x="3229060" y="6017783"/>
                <a:ext cx="609600" cy="314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</p:grpSp>
      </p:grpSp>
      <p:sp>
        <p:nvSpPr>
          <p:cNvPr id="63" name="Rectangle 47">
            <a:extLst>
              <a:ext uri="{FF2B5EF4-FFF2-40B4-BE49-F238E27FC236}">
                <a16:creationId xmlns:a16="http://schemas.microsoft.com/office/drawing/2014/main" id="{43C02258-7DD9-924B-9E77-D2146B148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1378" y="3838332"/>
            <a:ext cx="22907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822325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230313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383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600" b="0" u="sng" dirty="0">
                <a:latin typeface="Times New Roman" charset="0"/>
                <a:ea typeface="Times New Roman" charset="0"/>
                <a:cs typeface="Times New Roman" charset="0"/>
              </a:rPr>
              <a:t>Insertion algorithm:</a:t>
            </a:r>
          </a:p>
          <a:p>
            <a:pPr>
              <a:buFont typeface="Wingdings" charset="2"/>
              <a:buNone/>
            </a:pPr>
            <a: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  <a:t>Going from left to right: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  <a:t>For each element,</a:t>
            </a:r>
            <a:b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  <a:t>swap with the element on the left, until the element reaches its place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94FE37-C1C2-F8E1-F5DE-53C6B623EE56}"/>
              </a:ext>
            </a:extLst>
          </p:cNvPr>
          <p:cNvGrpSpPr/>
          <p:nvPr/>
        </p:nvGrpSpPr>
        <p:grpSpPr>
          <a:xfrm>
            <a:off x="1066947" y="979058"/>
            <a:ext cx="6193859" cy="2286000"/>
            <a:chOff x="1066947" y="979058"/>
            <a:chExt cx="6193859" cy="2286000"/>
          </a:xfrm>
        </p:grpSpPr>
        <p:sp>
          <p:nvSpPr>
            <p:cNvPr id="59" name="Rectangle 4">
              <a:extLst>
                <a:ext uri="{FF2B5EF4-FFF2-40B4-BE49-F238E27FC236}">
                  <a16:creationId xmlns:a16="http://schemas.microsoft.com/office/drawing/2014/main" id="{B562DA21-9EAF-2340-9F4D-AE6C1C31C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34" y="979058"/>
              <a:ext cx="2841172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600" b="0" u="sng" dirty="0">
                  <a:latin typeface="Times New Roman" charset="0"/>
                  <a:ea typeface="Times New Roman" charset="0"/>
                  <a:cs typeface="Times New Roman" charset="0"/>
                </a:rPr>
                <a:t>Analysis</a:t>
              </a:r>
              <a:endParaRPr lang="en-US" altLang="en-US" sz="1600" b="0" dirty="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7938" indent="-7938">
                <a:buFont typeface="Wingdings" charset="2"/>
                <a:buNone/>
              </a:pPr>
              <a:r>
                <a:rPr lang="en-US" altLang="en-US" sz="1600" b="0" dirty="0">
                  <a:latin typeface="Times New Roman" charset="0"/>
                  <a:ea typeface="Times New Roman" charset="0"/>
                  <a:cs typeface="Times New Roman" charset="0"/>
                </a:rPr>
                <a:t>How many swaps we have to do in the worst case?</a:t>
              </a:r>
            </a:p>
            <a:p>
              <a:pPr>
                <a:buFont typeface="Wingdings" charset="2"/>
                <a:buNone/>
              </a:pPr>
              <a:r>
                <a:rPr lang="en-US" altLang="en-US" sz="1600" b="0" dirty="0">
                  <a:latin typeface="Times New Roman" charset="0"/>
                  <a:ea typeface="Times New Roman" charset="0"/>
                  <a:cs typeface="Times New Roman" charset="0"/>
                </a:rPr>
                <a:t>1 + 2 + 3 + … + </a:t>
              </a:r>
              <a:r>
                <a:rPr lang="en-US" altLang="en-US" sz="1600" i="1" dirty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en-US" sz="1600" b="0" dirty="0">
                  <a:latin typeface="Times New Roman" charset="0"/>
                  <a:ea typeface="Times New Roman" charset="0"/>
                  <a:cs typeface="Times New Roman" charset="0"/>
                </a:rPr>
                <a:t> = ½ </a:t>
              </a:r>
              <a:r>
                <a:rPr lang="en-US" altLang="en-US" sz="1600" b="0" i="1" spc="200" dirty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en-US" sz="1600" b="0" dirty="0"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en-US" altLang="en-US" sz="1600" b="0" i="1" dirty="0">
                  <a:latin typeface="Times New Roman" charset="0"/>
                  <a:ea typeface="Times New Roman" charset="0"/>
                  <a:cs typeface="Times New Roman" charset="0"/>
                </a:rPr>
                <a:t>n </a:t>
              </a:r>
              <a:r>
                <a:rPr lang="en-US" altLang="en-US" sz="1600" b="0" dirty="0">
                  <a:latin typeface="Times New Roman" charset="0"/>
                  <a:ea typeface="Times New Roman" charset="0"/>
                  <a:cs typeface="Times New Roman" charset="0"/>
                </a:rPr>
                <a:t>+ 1)</a:t>
              </a:r>
            </a:p>
            <a:p>
              <a:pPr>
                <a:buFont typeface="Wingdings" charset="2"/>
                <a:buNone/>
              </a:pPr>
              <a:r>
                <a:rPr lang="en-US" altLang="en-US" b="0" dirty="0">
                  <a:latin typeface="Times New Roman" charset="0"/>
                  <a:ea typeface="Times New Roman" charset="0"/>
                  <a:cs typeface="Times New Roman" charset="0"/>
                </a:rPr>
                <a:t>Running time = </a:t>
              </a:r>
              <a:r>
                <a:rPr lang="en-US" altLang="en-US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  <a:r>
                <a:rPr lang="en-US" altLang="en-US" sz="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en-US" b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en-US" altLang="en-US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en-US" b="1" baseline="30000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r>
                <a:rPr lang="en-US" altLang="en-US" b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  <a:p>
              <a:pPr>
                <a:buFont typeface="Wingdings" charset="2"/>
                <a:buNone/>
              </a:pPr>
              <a:endParaRPr lang="en-US" altLang="en-US" sz="1600" b="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F555AF-E4E1-50F4-9080-582E48D0D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947" y="1043237"/>
              <a:ext cx="3034856" cy="14333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90800" rIns="93600" bIns="190800" anchor="t" anchorCtr="0"/>
            <a:lstStyle>
              <a:lvl1pPr marL="92075" indent="-92075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357188" indent="-85725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65225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marL="12700" lvl="1" indent="-12700">
                <a:lnSpc>
                  <a:spcPct val="70000"/>
                </a:lnSpc>
                <a:spcBef>
                  <a:spcPts val="0"/>
                </a:spcBef>
                <a:buFont typeface="Wingdings" charset="2"/>
                <a:buNone/>
              </a:pPr>
              <a:r>
                <a:rPr lang="en-US" altLang="en-US" sz="1400" b="0" dirty="0">
                  <a:solidFill>
                    <a:srgbClr val="006600"/>
                  </a:solidFill>
                  <a:latin typeface="Times New Roman" panose="02020603050405020304" pitchFamily="18" charset="0"/>
                  <a:ea typeface="Consolas" charset="0"/>
                  <a:cs typeface="Times New Roman" panose="02020603050405020304" pitchFamily="18" charset="0"/>
                </a:rPr>
                <a:t>// Sorts array of length n </a:t>
              </a:r>
            </a:p>
            <a:p>
              <a:pPr marL="12700" lvl="1" indent="-12700">
                <a:lnSpc>
                  <a:spcPts val="1640"/>
                </a:lnSpc>
                <a:spcBef>
                  <a:spcPts val="0"/>
                </a:spcBef>
                <a:buFont typeface="Wingdings" charset="2"/>
                <a:buNone/>
              </a:pP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for j = 1 .. </a:t>
              </a:r>
              <a:r>
                <a:rPr lang="en-US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en-US" sz="8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altLang="en-US" sz="8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  <a:p>
              <a:pPr marL="12700" lvl="1" indent="-12700">
                <a:lnSpc>
                  <a:spcPts val="1640"/>
                </a:lnSpc>
                <a:spcBef>
                  <a:spcPts val="0"/>
                </a:spcBef>
                <a:buNone/>
              </a:pP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  k = j</a:t>
              </a:r>
              <a:r>
                <a:rPr lang="en-US" altLang="en-US" sz="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altLang="en-US" sz="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alt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2700" lvl="1" indent="-12700">
                <a:lnSpc>
                  <a:spcPts val="1640"/>
                </a:lnSpc>
                <a:spcBef>
                  <a:spcPts val="0"/>
                </a:spcBef>
                <a:buFont typeface="Wingdings" charset="2"/>
                <a:buNone/>
              </a:pP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  while (a[k] &gt; a[j] and k &gt;= 0)</a:t>
              </a:r>
            </a:p>
            <a:p>
              <a:pPr marL="12700" lvl="1" indent="-12700">
                <a:lnSpc>
                  <a:spcPts val="1640"/>
                </a:lnSpc>
                <a:spcBef>
                  <a:spcPts val="0"/>
                </a:spcBef>
                <a:buFont typeface="Wingdings" charset="2"/>
                <a:buNone/>
              </a:pP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     swap a[k + 1], a[k]</a:t>
              </a:r>
            </a:p>
            <a:p>
              <a:pPr marL="12700" lvl="1" indent="-12700">
                <a:lnSpc>
                  <a:spcPts val="1640"/>
                </a:lnSpc>
                <a:spcBef>
                  <a:spcPts val="0"/>
                </a:spcBef>
                <a:buFont typeface="Wingdings" charset="2"/>
                <a:buNone/>
              </a:pP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     k--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9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9351-54BD-1033-5A44-C099C4FEB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C994C3F6-D20B-E95D-E5C7-1F8C7D0E51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Simple sort algorithms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BF2E9-9B9F-0E3C-D2CF-8682CAD9A29A}"/>
              </a:ext>
            </a:extLst>
          </p:cNvPr>
          <p:cNvSpPr txBox="1"/>
          <p:nvPr/>
        </p:nvSpPr>
        <p:spPr>
          <a:xfrm>
            <a:off x="7847463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AC012-6FE9-C14F-1302-4C7E627B2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79" y="909241"/>
            <a:ext cx="8003571" cy="334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Selection sort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Insertion sort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Bubble sort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There are many similar sorting algorithms, 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all based on pairwise comparisons</a:t>
            </a:r>
          </a:p>
          <a:p>
            <a:pPr algn="l">
              <a:spcBef>
                <a:spcPts val="18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All </a:t>
            </a:r>
            <a:r>
              <a:rPr lang="en-US" altLang="en-US" sz="2000" b="1" i="1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O</a:t>
            </a:r>
            <a:r>
              <a:rPr lang="en-US" altLang="en-US" sz="800" b="1" i="1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000" b="1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en-US" sz="2000" b="1" i="1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en-US" sz="2000" b="1" baseline="30000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en-US" sz="2000" b="1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en-US" sz="2000" dirty="0">
                <a:latin typeface="Times New Roman" charset="0"/>
                <a:ea typeface="Times New Roman" charset="0"/>
                <a:cs typeface="Times New Roman" charset="0"/>
              </a:rPr>
              <a:t>. . .</a:t>
            </a:r>
            <a:endParaRPr lang="en-US" sz="2000" dirty="0">
              <a:latin typeface="Times New Roman"/>
              <a:cs typeface="Times New Roman"/>
            </a:endParaRPr>
          </a:p>
          <a:p>
            <a:pPr algn="l">
              <a:spcBef>
                <a:spcPts val="1800"/>
              </a:spcBef>
              <a:buSzPct val="100000"/>
              <a:defRPr/>
            </a:pPr>
            <a:r>
              <a:rPr lang="en-US" sz="2800" b="1" dirty="0">
                <a:latin typeface="Times New Roman"/>
                <a:cs typeface="Times New Roman"/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3941540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39C11-02D9-A32D-E473-F77B5E99C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D29AC5BC-2C27-935C-E92F-56BFE1E7C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Time efficiency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AB2F4-3C32-90B9-10A1-200CA2494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169" y="985031"/>
            <a:ext cx="6785441" cy="58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2000" u="sng" dirty="0">
                <a:latin typeface="Times New Roman"/>
                <a:cs typeface="Times New Roman"/>
              </a:rPr>
              <a:t>Two approaches of studying time efficiency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  <a:buSzPct val="100000"/>
              <a:defRPr/>
            </a:pPr>
            <a:endParaRPr lang="en-US" sz="20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2000" dirty="0">
              <a:latin typeface="Comic Sans MS" charset="0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2727759-58DE-049D-6400-23F653FE2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997" y="3387451"/>
            <a:ext cx="2280985" cy="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Timing the program</a:t>
            </a:r>
            <a:endParaRPr lang="en-US" sz="18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Comic Sans MS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5E26F-195E-F0FB-8DD6-9EEC8F14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60" y="1874722"/>
            <a:ext cx="1309913" cy="1366677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9C54185C-F20F-E544-8024-088874766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396458"/>
            <a:ext cx="2731929" cy="442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Analyzing the algorithm</a:t>
            </a: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Comic Sans MS" charset="0"/>
              <a:cs typeface="+mn-cs"/>
            </a:endParaRPr>
          </a:p>
        </p:txBody>
      </p:sp>
      <p:pic>
        <p:nvPicPr>
          <p:cNvPr id="8" name="Picture 2" descr="How to Make Your Bookkeeper Really Work for Your Business">
            <a:extLst>
              <a:ext uri="{FF2B5EF4-FFF2-40B4-BE49-F238E27FC236}">
                <a16:creationId xmlns:a16="http://schemas.microsoft.com/office/drawing/2014/main" id="{1CFF29F7-0DA0-C793-D79D-996DD06D7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93" y="2042909"/>
            <a:ext cx="2308205" cy="1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4B8C3C3D-A54C-9766-8633-0517AE8A487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3473" y="4003205"/>
            <a:ext cx="645885" cy="491705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28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DD569C-DFF2-1F9C-5AA4-10A6CCFB4A27}"/>
              </a:ext>
            </a:extLst>
          </p:cNvPr>
          <p:cNvGrpSpPr/>
          <p:nvPr/>
        </p:nvGrpSpPr>
        <p:grpSpPr>
          <a:xfrm>
            <a:off x="457200" y="1219200"/>
            <a:ext cx="7696200" cy="3940629"/>
            <a:chOff x="457200" y="1219200"/>
            <a:chExt cx="7696200" cy="3940629"/>
          </a:xfrm>
        </p:grpSpPr>
        <p:sp>
          <p:nvSpPr>
            <p:cNvPr id="1538053" name="Rectangle 5"/>
            <p:cNvSpPr>
              <a:spLocks noChangeArrowheads="1"/>
            </p:cNvSpPr>
            <p:nvPr/>
          </p:nvSpPr>
          <p:spPr bwMode="auto">
            <a:xfrm>
              <a:off x="457200" y="1219200"/>
              <a:ext cx="7696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Set up: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 Create an array of 10 empty lists, one for each digit:</a:t>
              </a:r>
            </a:p>
          </p:txBody>
        </p:sp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533400" y="2264229"/>
              <a:ext cx="2667000" cy="289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0: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1: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2: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3:  ( )  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4: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5: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6: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7: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8: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9: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endParaRPr lang="en-US" altLang="en-US" sz="1200" b="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741570E7-F686-284A-AEBF-7815C5C93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 230, 34, 76, 80, 735, 21, 4, 59</a:t>
            </a:r>
          </a:p>
        </p:txBody>
      </p:sp>
    </p:spTree>
    <p:extLst>
      <p:ext uri="{BB962C8B-B14F-4D97-AF65-F5344CB8AC3E}">
        <p14:creationId xmlns:p14="http://schemas.microsoft.com/office/powerpoint/2010/main" val="118605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0259F-1271-71F1-061C-9AC11A5D8ABD}"/>
              </a:ext>
            </a:extLst>
          </p:cNvPr>
          <p:cNvGrpSpPr/>
          <p:nvPr/>
        </p:nvGrpSpPr>
        <p:grpSpPr>
          <a:xfrm>
            <a:off x="433251" y="5410200"/>
            <a:ext cx="5967549" cy="944880"/>
            <a:chOff x="433251" y="5410200"/>
            <a:chExt cx="5967549" cy="944880"/>
          </a:xfrm>
        </p:grpSpPr>
        <p:sp>
          <p:nvSpPr>
            <p:cNvPr id="1536005" name="Rectangle 5"/>
            <p:cNvSpPr>
              <a:spLocks noChangeArrowheads="1"/>
            </p:cNvSpPr>
            <p:nvPr/>
          </p:nvSpPr>
          <p:spPr bwMode="auto">
            <a:xfrm>
              <a:off x="433251" y="5897880"/>
              <a:ext cx="3886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Output: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 230, 80, 21, 34, 4, 735, 76, 59</a:t>
              </a:r>
            </a:p>
          </p:txBody>
        </p:sp>
        <p:sp>
          <p:nvSpPr>
            <p:cNvPr id="1536007" name="Rectangle 7"/>
            <p:cNvSpPr>
              <a:spLocks noChangeArrowheads="1"/>
            </p:cNvSpPr>
            <p:nvPr/>
          </p:nvSpPr>
          <p:spPr bwMode="auto">
            <a:xfrm>
              <a:off x="457200" y="54102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Remove the values from the lists, preserving their order:</a:t>
              </a: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 230, 34, 76, 80, 735, 21, 4, 59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33400" y="2264229"/>
            <a:ext cx="2667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0:  (230, 80)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1:  (21)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2: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3:  ( ) 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4:  (34, 4)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5:  (735)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6:  (76)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7: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8: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9:  (59)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endParaRPr lang="en-US" altLang="en-US" sz="1200" b="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65EEF300-2B60-C249-A56B-561D4A290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4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           23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3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7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8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73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2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5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3FEAD-BAEC-2647-B387-445098015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200"/>
            <a:ext cx="8458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>
                <a:latin typeface="Times New Roman" charset="0"/>
                <a:ea typeface="Times New Roman" charset="0"/>
                <a:cs typeface="Times New Roman" charset="0"/>
              </a:rPr>
              <a:t>Step 0: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 Add the values to the lists, according to their least significant (right-most) digit:</a:t>
            </a:r>
          </a:p>
        </p:txBody>
      </p:sp>
    </p:spTree>
    <p:extLst>
      <p:ext uri="{BB962C8B-B14F-4D97-AF65-F5344CB8AC3E}">
        <p14:creationId xmlns:p14="http://schemas.microsoft.com/office/powerpoint/2010/main" val="278260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sp>
        <p:nvSpPr>
          <p:cNvPr id="1523719" name="Rectangle 7"/>
          <p:cNvSpPr>
            <a:spLocks noChangeArrowheads="1"/>
          </p:cNvSpPr>
          <p:nvPr/>
        </p:nvSpPr>
        <p:spPr bwMode="auto">
          <a:xfrm>
            <a:off x="4321629" y="747849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(Output of previous stage)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 230, 80, 21, 34, 4, 735, 76, 59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33400" y="2264229"/>
            <a:ext cx="2667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0: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1: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2: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3:  ( ) 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4: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5: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6: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7: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8: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9: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endParaRPr lang="en-US" altLang="en-US" sz="1200" b="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05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sp>
        <p:nvSpPr>
          <p:cNvPr id="1523719" name="Rectangle 7"/>
          <p:cNvSpPr>
            <a:spLocks noChangeArrowheads="1"/>
          </p:cNvSpPr>
          <p:nvPr/>
        </p:nvSpPr>
        <p:spPr bwMode="auto">
          <a:xfrm>
            <a:off x="4321629" y="747849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(Output of previous stage)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D3AE2D-352D-AED0-DE5B-AF1004C4577A}"/>
              </a:ext>
            </a:extLst>
          </p:cNvPr>
          <p:cNvGrpSpPr/>
          <p:nvPr/>
        </p:nvGrpSpPr>
        <p:grpSpPr>
          <a:xfrm>
            <a:off x="495300" y="5410200"/>
            <a:ext cx="5943600" cy="914400"/>
            <a:chOff x="495300" y="5410200"/>
            <a:chExt cx="5943600" cy="914400"/>
          </a:xfrm>
        </p:grpSpPr>
        <p:sp>
          <p:nvSpPr>
            <p:cNvPr id="1523717" name="Rectangle 5"/>
            <p:cNvSpPr>
              <a:spLocks noChangeArrowheads="1"/>
            </p:cNvSpPr>
            <p:nvPr/>
          </p:nvSpPr>
          <p:spPr bwMode="auto">
            <a:xfrm>
              <a:off x="495300" y="5867400"/>
              <a:ext cx="3886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Output: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 4, 21, 230, 34, 735, 59, 76, 80</a:t>
              </a:r>
            </a:p>
          </p:txBody>
        </p:sp>
        <p:sp>
          <p:nvSpPr>
            <p:cNvPr id="1523720" name="Rectangle 8"/>
            <p:cNvSpPr>
              <a:spLocks noChangeArrowheads="1"/>
            </p:cNvSpPr>
            <p:nvPr/>
          </p:nvSpPr>
          <p:spPr bwMode="auto">
            <a:xfrm>
              <a:off x="495300" y="54102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Remove the values from the lists, preserving their order:</a:t>
              </a:r>
            </a:p>
          </p:txBody>
        </p:sp>
      </p:grpSp>
      <p:sp>
        <p:nvSpPr>
          <p:cNvPr id="1523721" name="Rectangle 9"/>
          <p:cNvSpPr>
            <a:spLocks noChangeArrowheads="1"/>
          </p:cNvSpPr>
          <p:nvPr/>
        </p:nvSpPr>
        <p:spPr bwMode="auto">
          <a:xfrm>
            <a:off x="457200" y="12192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>
                <a:latin typeface="Times New Roman" charset="0"/>
                <a:ea typeface="Times New Roman" charset="0"/>
                <a:cs typeface="Times New Roman" charset="0"/>
              </a:rPr>
              <a:t>Step 1: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 Add the values to the lists, according to their next right-most digit:</a:t>
            </a:r>
          </a:p>
        </p:txBody>
      </p:sp>
      <p:sp>
        <p:nvSpPr>
          <p:cNvPr id="1523723" name="Rectangle 11"/>
          <p:cNvSpPr>
            <a:spLocks noChangeArrowheads="1"/>
          </p:cNvSpPr>
          <p:nvPr/>
        </p:nvSpPr>
        <p:spPr bwMode="auto">
          <a:xfrm>
            <a:off x="533400" y="16002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           2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0, 0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0, 0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1, 0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4, 0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4, 7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5, 0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6, 0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9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 230, 80, 21, 34, 4, 735, 76, 59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33400" y="2264229"/>
            <a:ext cx="2667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0:  (4)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1: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2:  (21)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3:  (230, 34, 735) 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4: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5:  (59)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6: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7:  (76)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8:  (80)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9: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endParaRPr lang="en-US" altLang="en-US" sz="1200" b="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sp>
        <p:nvSpPr>
          <p:cNvPr id="1523719" name="Rectangle 7"/>
          <p:cNvSpPr>
            <a:spLocks noChangeArrowheads="1"/>
          </p:cNvSpPr>
          <p:nvPr/>
        </p:nvSpPr>
        <p:spPr bwMode="auto">
          <a:xfrm>
            <a:off x="4321629" y="747849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(Output of previous stage)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</a:t>
            </a:r>
            <a:r>
              <a:rPr lang="en-US" altLang="en-US" dirty="0"/>
              <a:t>4, 21, 230, 34, 735, 59, 76, 80</a:t>
            </a:r>
            <a:endParaRPr lang="en-US" altLang="en-US" sz="1800" b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598385-973F-534E-B3AE-1E47A6C05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64229"/>
            <a:ext cx="2667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0: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1: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2: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3:  ( ) 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4: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5: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6: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7: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8: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9: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endParaRPr lang="en-US" altLang="en-US" sz="1200" b="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510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sp>
        <p:nvSpPr>
          <p:cNvPr id="1523719" name="Rectangle 7"/>
          <p:cNvSpPr>
            <a:spLocks noChangeArrowheads="1"/>
          </p:cNvSpPr>
          <p:nvPr/>
        </p:nvSpPr>
        <p:spPr bwMode="auto">
          <a:xfrm>
            <a:off x="4321629" y="747849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(Output of previous stage)</a:t>
            </a:r>
          </a:p>
        </p:txBody>
      </p:sp>
      <p:sp>
        <p:nvSpPr>
          <p:cNvPr id="1523721" name="Rectangle 9"/>
          <p:cNvSpPr>
            <a:spLocks noChangeArrowheads="1"/>
          </p:cNvSpPr>
          <p:nvPr/>
        </p:nvSpPr>
        <p:spPr bwMode="auto">
          <a:xfrm>
            <a:off x="457200" y="12192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>
                <a:latin typeface="Times New Roman" charset="0"/>
                <a:ea typeface="Times New Roman" charset="0"/>
                <a:cs typeface="Times New Roman" charset="0"/>
              </a:rPr>
              <a:t>Step 2: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 Add the values to the lists, according to their next right-most digit: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</a:t>
            </a:r>
            <a:r>
              <a:rPr lang="en-US" altLang="en-US" dirty="0"/>
              <a:t>4, 21, 230, 34, 735, 59, 76, 80</a:t>
            </a:r>
            <a:endParaRPr lang="en-US" altLang="en-US" sz="1800" b="0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08A2247E-DCEC-7A40-97AE-911F4424F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64229"/>
            <a:ext cx="2667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0:  (4, 21, 34, 59, 76, 80)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1: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2:  (230)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3:  ( ) 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4: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5: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6: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7:  (735)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8: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9: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endParaRPr lang="en-US" altLang="en-US" sz="1200" b="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3E9BAD-1C25-1867-985C-468F086914B2}"/>
              </a:ext>
            </a:extLst>
          </p:cNvPr>
          <p:cNvGrpSpPr/>
          <p:nvPr/>
        </p:nvGrpSpPr>
        <p:grpSpPr>
          <a:xfrm>
            <a:off x="428897" y="5486400"/>
            <a:ext cx="5943600" cy="928981"/>
            <a:chOff x="428897" y="5486400"/>
            <a:chExt cx="5943600" cy="928981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6496CE4-95AD-1447-9EE4-A1C1BB32B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97" y="5867400"/>
              <a:ext cx="376210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Output: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 4, 21, 34, 59, 76, 80, 230, 735</a:t>
              </a: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9882C3E5-C3B6-794E-AA99-E9FEC9940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97" y="54864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Remove the values from the lists, preserving their order:</a:t>
              </a: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104DF356-9CBC-0C4D-B93C-F9860FD28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6087919"/>
              <a:ext cx="691587" cy="327462"/>
            </a:xfrm>
            <a:prstGeom prst="wedgeRoundRectCallout">
              <a:avLst>
                <a:gd name="adj1" fmla="val -86617"/>
                <a:gd name="adj2" fmla="val -58228"/>
                <a:gd name="adj3" fmla="val 16667"/>
              </a:avLst>
            </a:prstGeom>
            <a:solidFill>
              <a:srgbClr val="FFF1B2"/>
            </a:solidFill>
            <a:ln>
              <a:noFill/>
            </a:ln>
            <a:effectLst/>
          </p:spPr>
          <p:txBody>
            <a:bodyPr wrap="square" tIns="46800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10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400" b="0" dirty="0">
                  <a:latin typeface="Times New Roman" charset="0"/>
                </a:rPr>
                <a:t>sorted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774F2-3F5A-09CB-E4F8-DC3A7C692A38}"/>
              </a:ext>
            </a:extLst>
          </p:cNvPr>
          <p:cNvGrpSpPr/>
          <p:nvPr/>
        </p:nvGrpSpPr>
        <p:grpSpPr>
          <a:xfrm>
            <a:off x="3576687" y="2493390"/>
            <a:ext cx="5376813" cy="2893243"/>
            <a:chOff x="3576687" y="2493390"/>
            <a:chExt cx="5376813" cy="2893243"/>
          </a:xfrm>
        </p:grpSpPr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05505292-CD3A-DF42-AFA9-70267F2E4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687" y="2493390"/>
              <a:ext cx="5372100" cy="144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Time complexity:</a:t>
              </a:r>
            </a:p>
            <a:p>
              <a:pPr>
                <a:buNone/>
              </a:pPr>
              <a:r>
                <a:rPr lang="en-US" altLang="en-US" sz="1800" b="0" i="1" dirty="0">
                  <a:latin typeface="Times New Roman" charset="0"/>
                  <a:ea typeface="Times New Roman" charset="0"/>
                  <a:cs typeface="Times New Roman" charset="0"/>
                </a:rPr>
                <a:t>RunningTime = </a:t>
              </a:r>
              <a:r>
                <a:rPr lang="en-US" altLang="en-US" sz="1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  <a:r>
                <a:rPr lang="en-US" altLang="en-US" sz="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en-US" sz="1800" b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en-US" altLang="en-US" sz="1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r>
                <a:rPr lang="en-US" altLang="en-US" sz="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en-US" sz="1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en-US" sz="1800" b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  <a:p>
              <a:pPr>
                <a:buFont typeface="Wingdings" charset="2"/>
                <a:buNone/>
              </a:pP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where </a:t>
              </a:r>
              <a:r>
                <a:rPr lang="en-US" altLang="en-US" sz="1800" b="0" i="1" dirty="0"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 is the number of digits of the maximal value</a:t>
              </a:r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6E0A3E8A-F873-1246-867A-0DFB9C01F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938833"/>
              <a:ext cx="5372100" cy="144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Space complexity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:</a:t>
              </a:r>
            </a:p>
            <a:p>
              <a:pPr>
                <a:buFont typeface="Wingdings" charset="2"/>
                <a:buNone/>
              </a:pP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Storing the 10 lists</a:t>
              </a:r>
            </a:p>
          </p:txBody>
        </p:sp>
      </p:grpSp>
      <p:sp>
        <p:nvSpPr>
          <p:cNvPr id="18" name="Rectangle 11">
            <a:extLst>
              <a:ext uri="{FF2B5EF4-FFF2-40B4-BE49-F238E27FC236}">
                <a16:creationId xmlns:a16="http://schemas.microsoft.com/office/drawing/2014/main" id="{A0DD87A9-137B-BC42-ACAE-824D45068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643744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None/>
            </a:pPr>
            <a:r>
              <a:rPr lang="en-US" altLang="en-US" sz="1800" b="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sz="1800" b="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7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76,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68038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6ACB-0614-0FBC-CB45-6D3C8677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51FB6824-E093-A186-9373-7071FD03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 plan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1242B6B-69A9-19F0-F33A-7E29F2450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1162629"/>
            <a:ext cx="6369661" cy="522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Program efficiency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Search algorithms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Sequential search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Binary search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Sorting algorithms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Selection sort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Insertion sort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Radix sort</a:t>
            </a:r>
            <a:endParaRPr lang="en-US" dirty="0">
              <a:solidFill>
                <a:srgbClr val="0037C0"/>
              </a:solidFill>
              <a:latin typeface="Times New Roman"/>
              <a:cs typeface="Times New Roman"/>
            </a:endParaRPr>
          </a:p>
          <a:p>
            <a:pPr marL="3429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Graph algorithms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(a taste)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9D0AEC44-41EC-91E6-07C1-55AAE5BA0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65" y="4725538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6CDE-C8D7-2EE1-004B-2A3AE351C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09E2C695-A91B-85D5-4C32-4B30301F1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>
                <a:solidFill>
                  <a:schemeClr val="tx1"/>
                </a:solidFill>
              </a:rPr>
              <a:t>Graph algorithms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C68FD-FBFC-256D-1521-C7ED42708A1D}"/>
              </a:ext>
            </a:extLst>
          </p:cNvPr>
          <p:cNvSpPr txBox="1"/>
          <p:nvPr/>
        </p:nvSpPr>
        <p:spPr>
          <a:xfrm>
            <a:off x="485859" y="4622639"/>
            <a:ext cx="804231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Hamilton path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Is there a path that visits 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node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exactly once?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the only algorithms that answer this question run in exponential time: </a:t>
            </a:r>
            <a:r>
              <a:rPr lang="en-US" b="1" i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800" b="1" i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b="1" i="1" baseline="30000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800" b="1" i="1" baseline="30000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DF8B7F-3D32-74CD-3DBE-45B3E265F0B9}"/>
              </a:ext>
            </a:extLst>
          </p:cNvPr>
          <p:cNvSpPr txBox="1"/>
          <p:nvPr/>
        </p:nvSpPr>
        <p:spPr>
          <a:xfrm>
            <a:off x="485859" y="3645559"/>
            <a:ext cx="792112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Euler path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Is there a path that visits 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edge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exactly once?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simple algorithm that answers this question in linear time: </a:t>
            </a:r>
            <a:r>
              <a:rPr lang="en-US" b="1" i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800" b="1" i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721EE16-4910-9960-0DC3-4109FB684F47}"/>
              </a:ext>
            </a:extLst>
          </p:cNvPr>
          <p:cNvGrpSpPr/>
          <p:nvPr/>
        </p:nvGrpSpPr>
        <p:grpSpPr>
          <a:xfrm>
            <a:off x="2987109" y="1127095"/>
            <a:ext cx="2201258" cy="1794151"/>
            <a:chOff x="2077376" y="1220491"/>
            <a:chExt cx="2201258" cy="179415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6173FC-827E-DEF0-05EA-ADFF35BE76A9}"/>
                </a:ext>
              </a:extLst>
            </p:cNvPr>
            <p:cNvSpPr/>
            <p:nvPr/>
          </p:nvSpPr>
          <p:spPr bwMode="auto">
            <a:xfrm>
              <a:off x="2170632" y="2308830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7F53C8-E53A-325A-9BDD-E58A738E132D}"/>
                </a:ext>
              </a:extLst>
            </p:cNvPr>
            <p:cNvSpPr/>
            <p:nvPr/>
          </p:nvSpPr>
          <p:spPr bwMode="auto">
            <a:xfrm>
              <a:off x="2563912" y="2805321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95D6B0-4606-602B-B371-F0BE42ABD857}"/>
                </a:ext>
              </a:extLst>
            </p:cNvPr>
            <p:cNvCxnSpPr>
              <a:cxnSpLocks/>
              <a:stCxn id="22" idx="4"/>
              <a:endCxn id="23" idx="1"/>
            </p:cNvCxnSpPr>
            <p:nvPr/>
          </p:nvCxnSpPr>
          <p:spPr bwMode="auto">
            <a:xfrm>
              <a:off x="2258767" y="2518151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75FB1AE-A0DF-1212-7F99-CE5696746601}"/>
                </a:ext>
              </a:extLst>
            </p:cNvPr>
            <p:cNvSpPr/>
            <p:nvPr/>
          </p:nvSpPr>
          <p:spPr bwMode="auto">
            <a:xfrm>
              <a:off x="2921264" y="2407795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B952F9E-FE3C-6C0D-21EC-7FE4C336FD0C}"/>
                </a:ext>
              </a:extLst>
            </p:cNvPr>
            <p:cNvCxnSpPr>
              <a:cxnSpLocks/>
              <a:stCxn id="51" idx="4"/>
              <a:endCxn id="65" idx="1"/>
            </p:cNvCxnSpPr>
            <p:nvPr/>
          </p:nvCxnSpPr>
          <p:spPr bwMode="auto">
            <a:xfrm>
              <a:off x="2616119" y="2120625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4EA91C4-4A5E-F98B-894D-088BDE183FBB}"/>
                </a:ext>
              </a:extLst>
            </p:cNvPr>
            <p:cNvCxnSpPr>
              <a:cxnSpLocks/>
              <a:stCxn id="51" idx="3"/>
              <a:endCxn id="22" idx="0"/>
            </p:cNvCxnSpPr>
            <p:nvPr/>
          </p:nvCxnSpPr>
          <p:spPr bwMode="auto">
            <a:xfrm flipH="1">
              <a:off x="2258767" y="2089971"/>
              <a:ext cx="295031" cy="21885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6BAD8A-20DE-4EE1-2B0A-69EAC7BB495C}"/>
                </a:ext>
              </a:extLst>
            </p:cNvPr>
            <p:cNvSpPr/>
            <p:nvPr/>
          </p:nvSpPr>
          <p:spPr bwMode="auto">
            <a:xfrm>
              <a:off x="3351732" y="2204169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88CC9F9-4733-824B-61F4-A597631B29D9}"/>
                </a:ext>
              </a:extLst>
            </p:cNvPr>
            <p:cNvSpPr/>
            <p:nvPr/>
          </p:nvSpPr>
          <p:spPr bwMode="auto">
            <a:xfrm>
              <a:off x="3745012" y="2700660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8C90EBD-9D90-1DDC-8603-4D6DD7DE87CA}"/>
                </a:ext>
              </a:extLst>
            </p:cNvPr>
            <p:cNvCxnSpPr>
              <a:cxnSpLocks/>
              <a:stCxn id="73" idx="4"/>
              <a:endCxn id="74" idx="1"/>
            </p:cNvCxnSpPr>
            <p:nvPr/>
          </p:nvCxnSpPr>
          <p:spPr bwMode="auto">
            <a:xfrm>
              <a:off x="3439867" y="2413490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8396D39-7415-D7F3-06C0-D9E9EBE94B8A}"/>
                </a:ext>
              </a:extLst>
            </p:cNvPr>
            <p:cNvSpPr/>
            <p:nvPr/>
          </p:nvSpPr>
          <p:spPr bwMode="auto">
            <a:xfrm>
              <a:off x="4102364" y="2303134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63FCACB-FE0C-80E1-3BDC-4750E62ECE9E}"/>
                </a:ext>
              </a:extLst>
            </p:cNvPr>
            <p:cNvCxnSpPr>
              <a:cxnSpLocks/>
              <a:stCxn id="76" idx="4"/>
              <a:endCxn id="77" idx="1"/>
            </p:cNvCxnSpPr>
            <p:nvPr/>
          </p:nvCxnSpPr>
          <p:spPr bwMode="auto">
            <a:xfrm>
              <a:off x="3797219" y="2015964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7051795-2C6D-78DF-B629-377D3C6EEBE9}"/>
                </a:ext>
              </a:extLst>
            </p:cNvPr>
            <p:cNvCxnSpPr>
              <a:cxnSpLocks/>
              <a:stCxn id="23" idx="6"/>
              <a:endCxn id="74" idx="2"/>
            </p:cNvCxnSpPr>
            <p:nvPr/>
          </p:nvCxnSpPr>
          <p:spPr bwMode="auto">
            <a:xfrm flipV="1">
              <a:off x="2740182" y="2805321"/>
              <a:ext cx="1004830" cy="104661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E086BA5-F49A-573B-3F1E-46371EFD66AC}"/>
                </a:ext>
              </a:extLst>
            </p:cNvPr>
            <p:cNvCxnSpPr>
              <a:cxnSpLocks/>
              <a:stCxn id="65" idx="7"/>
              <a:endCxn id="73" idx="2"/>
            </p:cNvCxnSpPr>
            <p:nvPr/>
          </p:nvCxnSpPr>
          <p:spPr bwMode="auto">
            <a:xfrm flipV="1">
              <a:off x="3071720" y="2308830"/>
              <a:ext cx="280012" cy="12961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A158302-45AB-B18A-8E67-D64FB1219AB8}"/>
                </a:ext>
              </a:extLst>
            </p:cNvPr>
            <p:cNvSpPr/>
            <p:nvPr/>
          </p:nvSpPr>
          <p:spPr bwMode="auto">
            <a:xfrm>
              <a:off x="2527984" y="1911304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2AD1C41-495A-FBA6-49D1-6D2D8F0293C5}"/>
                </a:ext>
              </a:extLst>
            </p:cNvPr>
            <p:cNvSpPr/>
            <p:nvPr/>
          </p:nvSpPr>
          <p:spPr bwMode="auto">
            <a:xfrm>
              <a:off x="3709084" y="1806643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30AB1A1-FFD7-2417-4FE4-34335F543AC3}"/>
                </a:ext>
              </a:extLst>
            </p:cNvPr>
            <p:cNvCxnSpPr>
              <a:cxnSpLocks/>
              <a:stCxn id="76" idx="3"/>
              <a:endCxn id="73" idx="0"/>
            </p:cNvCxnSpPr>
            <p:nvPr/>
          </p:nvCxnSpPr>
          <p:spPr bwMode="auto">
            <a:xfrm flipH="1">
              <a:off x="3439867" y="1985310"/>
              <a:ext cx="295031" cy="21885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FE1406D-32EC-5CFE-02D3-C0AADCF2291E}"/>
                </a:ext>
              </a:extLst>
            </p:cNvPr>
            <p:cNvCxnSpPr>
              <a:cxnSpLocks/>
              <a:stCxn id="51" idx="6"/>
              <a:endCxn id="76" idx="2"/>
            </p:cNvCxnSpPr>
            <p:nvPr/>
          </p:nvCxnSpPr>
          <p:spPr bwMode="auto">
            <a:xfrm flipV="1">
              <a:off x="2704254" y="1911304"/>
              <a:ext cx="1004830" cy="104661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B28A4B2-A621-A0D2-88CD-2D95888ABCDE}"/>
                </a:ext>
              </a:extLst>
            </p:cNvPr>
            <p:cNvSpPr/>
            <p:nvPr/>
          </p:nvSpPr>
          <p:spPr bwMode="auto">
            <a:xfrm rot="5188622">
              <a:off x="2565289" y="1203965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29CFAED-6E5D-9965-C8D5-A0A39604F899}"/>
                </a:ext>
              </a:extLst>
            </p:cNvPr>
            <p:cNvSpPr/>
            <p:nvPr/>
          </p:nvSpPr>
          <p:spPr bwMode="auto">
            <a:xfrm rot="5188622">
              <a:off x="2093902" y="1627011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CC12C1C-913A-DB31-B758-5F60EC18F38C}"/>
                </a:ext>
              </a:extLst>
            </p:cNvPr>
            <p:cNvCxnSpPr>
              <a:cxnSpLocks/>
              <a:stCxn id="89" idx="4"/>
              <a:endCxn id="90" idx="1"/>
            </p:cNvCxnSpPr>
            <p:nvPr/>
          </p:nvCxnSpPr>
          <p:spPr bwMode="auto">
            <a:xfrm rot="5188622">
              <a:off x="2235038" y="1331077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C3BEB9-19B9-0138-C47E-5A7C1FC886CB}"/>
                </a:ext>
              </a:extLst>
            </p:cNvPr>
            <p:cNvSpPr/>
            <p:nvPr/>
          </p:nvSpPr>
          <p:spPr bwMode="auto">
            <a:xfrm rot="5188622">
              <a:off x="3228412" y="1374084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D87DD6-B1DF-39E8-5FA0-50C4531C2CF2}"/>
                </a:ext>
              </a:extLst>
            </p:cNvPr>
            <p:cNvCxnSpPr>
              <a:cxnSpLocks/>
              <a:stCxn id="92" idx="3"/>
              <a:endCxn id="89" idx="0"/>
            </p:cNvCxnSpPr>
            <p:nvPr/>
          </p:nvCxnSpPr>
          <p:spPr bwMode="auto">
            <a:xfrm flipH="1" flipV="1">
              <a:off x="2757887" y="1302194"/>
              <a:ext cx="480964" cy="118895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C73AFD0-D3A5-DF58-DD97-250AAB18FB89}"/>
                </a:ext>
              </a:extLst>
            </p:cNvPr>
            <p:cNvCxnSpPr>
              <a:cxnSpLocks/>
              <a:stCxn id="51" idx="1"/>
              <a:endCxn id="90" idx="7"/>
            </p:cNvCxnSpPr>
            <p:nvPr/>
          </p:nvCxnSpPr>
          <p:spPr bwMode="auto">
            <a:xfrm flipH="1" flipV="1">
              <a:off x="2259733" y="1789327"/>
              <a:ext cx="294065" cy="152631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B849420-F9D5-A8F3-E958-D83F6F2F3E88}"/>
                </a:ext>
              </a:extLst>
            </p:cNvPr>
            <p:cNvCxnSpPr>
              <a:cxnSpLocks/>
              <a:stCxn id="92" idx="7"/>
              <a:endCxn id="76" idx="1"/>
            </p:cNvCxnSpPr>
            <p:nvPr/>
          </p:nvCxnSpPr>
          <p:spPr bwMode="auto">
            <a:xfrm>
              <a:off x="3394243" y="1536400"/>
              <a:ext cx="340655" cy="300897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5054655-DB44-A7FB-F476-7AC66CA51D76}"/>
              </a:ext>
            </a:extLst>
          </p:cNvPr>
          <p:cNvSpPr txBox="1"/>
          <p:nvPr/>
        </p:nvSpPr>
        <p:spPr>
          <a:xfrm>
            <a:off x="2569031" y="3094584"/>
            <a:ext cx="261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size: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nodes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8941FDCD-5684-4D62-6213-EB9A15A0C3A2}"/>
              </a:ext>
            </a:extLst>
          </p:cNvPr>
          <p:cNvSpPr txBox="1"/>
          <p:nvPr/>
        </p:nvSpPr>
        <p:spPr>
          <a:xfrm rot="21247662">
            <a:off x="3753726" y="1586318"/>
            <a:ext cx="625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B8CC88D8-A3FF-E82F-42AF-DD7B5C21D44E}"/>
              </a:ext>
            </a:extLst>
          </p:cNvPr>
          <p:cNvSpPr txBox="1"/>
          <p:nvPr/>
        </p:nvSpPr>
        <p:spPr>
          <a:xfrm>
            <a:off x="3271310" y="842380"/>
            <a:ext cx="625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B5D3C7-08FB-E895-70F6-2A42AF522759}"/>
              </a:ext>
            </a:extLst>
          </p:cNvPr>
          <p:cNvSpPr txBox="1"/>
          <p:nvPr/>
        </p:nvSpPr>
        <p:spPr>
          <a:xfrm>
            <a:off x="521552" y="5625797"/>
            <a:ext cx="8042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RUNI’s </a:t>
            </a:r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Algorithms course </a:t>
            </a:r>
            <a:r>
              <a:rPr lang="en-US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focus: </a:t>
            </a:r>
            <a:r>
              <a:rPr lang="en-US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Graph Theory</a:t>
            </a:r>
            <a:endParaRPr lang="en-US" i="1" dirty="0">
              <a:solidFill>
                <a:srgbClr val="0037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569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8E535-FD82-5CB7-EBB8-8458B099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26A9F34C-4C0F-C5FF-BAAB-C31FC87CD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Recap</a:t>
            </a:r>
            <a:endParaRPr lang="en-US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18AD0DE-BCF1-49DB-8E85-94732BD6C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938" y="816738"/>
                <a:ext cx="8131391" cy="5224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lvl="1">
                  <a:spcBef>
                    <a:spcPts val="1200"/>
                  </a:spcBef>
                  <a:buSzPct val="100000"/>
                  <a:defRPr/>
                </a:pPr>
                <a:r>
                  <a:rPr lang="en-US" sz="2000" dirty="0">
                    <a:latin typeface="Times New Roman"/>
                    <a:cs typeface="Times New Roman"/>
                  </a:rPr>
                  <a:t>Algorithms we discussed:</a:t>
                </a: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Removing an element from an array (ordered):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)</a:t>
                </a:r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Removing an element from an array (unordered):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(1)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Sequential search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(n)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Binary search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O</m:t>
                    </m:r>
                    <m:r>
                      <m:rPr>
                        <m:nor/>
                      </m:rPr>
                      <a:rPr lang="en-US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(</m:t>
                    </m:r>
                    <m:r>
                      <m:rPr>
                        <m:nor/>
                      </m:rPr>
                      <a:rPr lang="en-US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log</m:t>
                    </m:r>
                    <m:r>
                      <m:rPr>
                        <m:nor/>
                      </m:rPr>
                      <a:rPr lang="en-US" baseline="-2500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US" i="1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n</m:t>
                    </m:r>
                    <m:r>
                      <m:rPr>
                        <m:nor/>
                      </m:rPr>
                      <a:rPr lang="en-US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)</m:t>
                    </m:r>
                  </m:oMath>
                </a14:m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Selection sort 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</a:t>
                </a:r>
                <a:r>
                  <a:rPr lang="en-US" altLang="en-US" sz="800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altLang="en-US" baseline="30000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Insertion sort 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</a:t>
                </a:r>
                <a:r>
                  <a:rPr lang="en-US" altLang="en-US" sz="800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altLang="en-US" baseline="30000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Radix sort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k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)</a:t>
                </a: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Euler path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(n)</a:t>
                </a: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Hamilton path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</a:t>
                </a:r>
                <a:r>
                  <a:rPr lang="en-US" i="1" baseline="30000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spcBef>
                    <a:spcPts val="3000"/>
                  </a:spcBef>
                  <a:buSzPct val="100000"/>
                  <a:defRPr/>
                </a:pP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And... we now have a formal language for classifying algorithms</a:t>
                </a:r>
                <a:b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according to their performance.</a:t>
                </a:r>
                <a:r>
                  <a:rPr lang="en-US" sz="2000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rgbClr val="0037C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18AD0DE-BCF1-49DB-8E85-94732BD6C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3938" y="816738"/>
                <a:ext cx="8131391" cy="5224523"/>
              </a:xfrm>
              <a:prstGeom prst="rect">
                <a:avLst/>
              </a:prstGeom>
              <a:blipFill>
                <a:blip r:embed="rId3"/>
                <a:stretch>
                  <a:fillRect t="-728" b="-24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566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running time functions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58784" y="723426"/>
            <a:ext cx="9144000" cy="5923817"/>
            <a:chOff x="-34834" y="705583"/>
            <a:chExt cx="9144000" cy="59238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4834" y="705583"/>
              <a:ext cx="9144000" cy="5923817"/>
            </a:xfrm>
            <a:prstGeom prst="rect">
              <a:avLst/>
            </a:prstGeom>
          </p:spPr>
        </p:pic>
        <p:sp>
          <p:nvSpPr>
            <p:cNvPr id="5" name="Text Box 24"/>
            <p:cNvSpPr txBox="1">
              <a:spLocks noChangeArrowheads="1"/>
            </p:cNvSpPr>
            <p:nvPr/>
          </p:nvSpPr>
          <p:spPr bwMode="auto">
            <a:xfrm>
              <a:off x="4038600" y="6158229"/>
              <a:ext cx="16764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600" b="0" i="1" dirty="0"/>
                <a:t>Input size (N)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E7ECDE-7806-FA96-D291-21D5FB3AC39A}"/>
              </a:ext>
            </a:extLst>
          </p:cNvPr>
          <p:cNvGrpSpPr/>
          <p:nvPr/>
        </p:nvGrpSpPr>
        <p:grpSpPr>
          <a:xfrm>
            <a:off x="1532582" y="1890213"/>
            <a:ext cx="5977814" cy="4827207"/>
            <a:chOff x="1532582" y="1890213"/>
            <a:chExt cx="5977814" cy="4827207"/>
          </a:xfrm>
        </p:grpSpPr>
        <p:sp>
          <p:nvSpPr>
            <p:cNvPr id="6" name="Rounded Rectangular Callout 5"/>
            <p:cNvSpPr/>
            <p:nvPr/>
          </p:nvSpPr>
          <p:spPr>
            <a:xfrm>
              <a:off x="2903353" y="1890213"/>
              <a:ext cx="1249015" cy="535808"/>
            </a:xfrm>
            <a:prstGeom prst="wedgeRoundRectCallout">
              <a:avLst>
                <a:gd name="adj1" fmla="val -68721"/>
                <a:gd name="adj2" fmla="val 1907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simple sorting algorithms</a:t>
              </a: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5147308" y="3244623"/>
              <a:ext cx="1087484" cy="535807"/>
            </a:xfrm>
            <a:prstGeom prst="wedgeRoundRectCallout">
              <a:avLst>
                <a:gd name="adj1" fmla="val 67851"/>
                <a:gd name="adj2" fmla="val 6478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QuickSort,</a:t>
              </a:r>
            </a:p>
            <a:p>
              <a:pPr marL="93663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MergeSort</a:t>
              </a:r>
              <a:endParaRPr lang="en-US" sz="1400" b="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4662351" y="5240703"/>
              <a:ext cx="1028699" cy="338555"/>
            </a:xfrm>
            <a:prstGeom prst="wedgeRoundRectCallout">
              <a:avLst>
                <a:gd name="adj1" fmla="val 67851"/>
                <a:gd name="adj2" fmla="val 6478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R</a:t>
              </a: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adix sort</a:t>
              </a:r>
            </a:p>
          </p:txBody>
        </p:sp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DA5690E3-B1E0-D0DB-4806-6990D9AA6EC7}"/>
                </a:ext>
              </a:extLst>
            </p:cNvPr>
            <p:cNvSpPr/>
            <p:nvPr/>
          </p:nvSpPr>
          <p:spPr>
            <a:xfrm>
              <a:off x="6701732" y="6176072"/>
              <a:ext cx="808664" cy="541348"/>
            </a:xfrm>
            <a:prstGeom prst="wedgeRoundRectCallout">
              <a:avLst>
                <a:gd name="adj1" fmla="val 64693"/>
                <a:gd name="adj2" fmla="val -7768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Binary search</a:t>
              </a:r>
              <a:endParaRPr lang="en-US" sz="1200" b="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CC16C9B7-38F5-B7ED-42F7-455B7F5069A1}"/>
                </a:ext>
              </a:extLst>
            </p:cNvPr>
            <p:cNvSpPr/>
            <p:nvPr/>
          </p:nvSpPr>
          <p:spPr>
            <a:xfrm>
              <a:off x="6094538" y="4970029"/>
              <a:ext cx="1028700" cy="541348"/>
            </a:xfrm>
            <a:prstGeom prst="wedgeRoundRectCallout">
              <a:avLst>
                <a:gd name="adj1" fmla="val 67851"/>
                <a:gd name="adj2" fmla="val 6478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s</a:t>
              </a: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equential search</a:t>
              </a:r>
              <a:endParaRPr lang="en-US" sz="1200" b="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00C26428-DDC0-EC45-7F12-56EFA574256F}"/>
                </a:ext>
              </a:extLst>
            </p:cNvPr>
            <p:cNvSpPr/>
            <p:nvPr/>
          </p:nvSpPr>
          <p:spPr>
            <a:xfrm>
              <a:off x="1532582" y="2720322"/>
              <a:ext cx="905997" cy="535807"/>
            </a:xfrm>
            <a:prstGeom prst="wedgeRoundRectCallout">
              <a:avLst>
                <a:gd name="adj1" fmla="val -68721"/>
                <a:gd name="adj2" fmla="val 1907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Hamilton path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59EC0562-B7B4-6594-8621-BF539302E2BD}"/>
                </a:ext>
              </a:extLst>
            </p:cNvPr>
            <p:cNvSpPr/>
            <p:nvPr/>
          </p:nvSpPr>
          <p:spPr>
            <a:xfrm>
              <a:off x="3049464" y="5421395"/>
              <a:ext cx="965186" cy="338555"/>
            </a:xfrm>
            <a:prstGeom prst="wedgeRoundRectCallout">
              <a:avLst>
                <a:gd name="adj1" fmla="val 77398"/>
                <a:gd name="adj2" fmla="val 4963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Euler path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7B88892-32C0-926B-BC72-B038E7F0B33A}"/>
              </a:ext>
            </a:extLst>
          </p:cNvPr>
          <p:cNvSpPr/>
          <p:nvPr/>
        </p:nvSpPr>
        <p:spPr bwMode="auto">
          <a:xfrm>
            <a:off x="7544744" y="6647243"/>
            <a:ext cx="808664" cy="2107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991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CB153-8C80-9378-9BB8-86FF0941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CC6B93A9-B4FB-970E-E93B-8A7394F647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Timing program’s efficiency</a:t>
            </a:r>
            <a:endParaRPr kumimoji="0" lang="en-US" sz="1600" dirty="0">
              <a:solidFill>
                <a:schemeClr val="bg1">
                  <a:lumMod val="65000"/>
                </a:schemeClr>
              </a:solidFill>
              <a:latin typeface="Consolas"/>
              <a:cs typeface="Consola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1051E08-2EA3-148A-8727-DEDF542A7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654" y="1223044"/>
            <a:ext cx="4228378" cy="29968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65600" bIns="75600" anchor="t" anchorCtr="0">
            <a:noAutofit/>
          </a:bodyPr>
          <a:lstStyle/>
          <a:p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timer.</a:t>
            </a:r>
          </a:p>
          <a:p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 Features methods for time measurements. */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Timer {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timer and sets it to the current time.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Timer()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Resets this timer.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void reset()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how many milliseconds elapsed between</a:t>
            </a:r>
          </a:p>
          <a:p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the last reset of this timer and the current time. */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double elapsedTime()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IL" sz="120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9E5C0-E6FD-C658-0159-2535EA04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89" y="758183"/>
            <a:ext cx="1309913" cy="1366677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CB4D93B9-7EB6-4904-0CC0-49F5BDDE4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6467" y="4063038"/>
            <a:ext cx="5567879" cy="17493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5600" rIns="0" bIns="75600" anchor="ctr" anchorCtr="0">
            <a:noAutofit/>
          </a:bodyPr>
          <a:lstStyle/>
          <a:p>
            <a:pPr>
              <a:lnSpc>
                <a:spcPts val="1640"/>
              </a:lnSpc>
              <a:spcBef>
                <a:spcPts val="1200"/>
              </a:spcBef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Starts a timer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Timer timer = new Timer();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640"/>
              </a:lnSpc>
              <a:spcBef>
                <a:spcPts val="900"/>
              </a:spcBef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Running some mission-critical method we wish to time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contains(arr, x)</a:t>
            </a:r>
          </a:p>
          <a:p>
            <a:pPr>
              <a:lnSpc>
                <a:spcPts val="1640"/>
              </a:lnSpc>
              <a:spcBef>
                <a:spcPts val="900"/>
              </a:spcBef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Checking how much time it took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System.out.println("Time to find out: " + timer.elapsedTime());</a:t>
            </a:r>
          </a:p>
        </p:txBody>
      </p:sp>
      <p:sp>
        <p:nvSpPr>
          <p:cNvPr id="4" name="Rectangle 16">
            <a:extLst>
              <a:ext uri="{FF2B5EF4-FFF2-40B4-BE49-F238E27FC236}">
                <a16:creationId xmlns:a16="http://schemas.microsoft.com/office/drawing/2014/main" id="{F762163E-7CE3-4752-3959-125AB1206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064" y="4663461"/>
            <a:ext cx="2203994" cy="3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 algn="r">
              <a:lnSpc>
                <a:spcPct val="100000"/>
              </a:lnSpc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Client code example: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(can appear in any class)</a:t>
            </a:r>
          </a:p>
        </p:txBody>
      </p:sp>
      <p:sp>
        <p:nvSpPr>
          <p:cNvPr id="9" name="Rectangle 16">
            <a:extLst>
              <a:ext uri="{FF2B5EF4-FFF2-40B4-BE49-F238E27FC236}">
                <a16:creationId xmlns:a16="http://schemas.microsoft.com/office/drawing/2014/main" id="{D15BD02A-86D3-E3D4-B013-C41F8F2605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860" y="853319"/>
            <a:ext cx="2964476" cy="352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50000"/>
              </a:spcBef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Timer API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/>
                <a:cs typeface="Times New Roman"/>
              </a:rPr>
              <a:t>(useful tool)</a:t>
            </a:r>
          </a:p>
        </p:txBody>
      </p:sp>
    </p:spTree>
    <p:extLst>
      <p:ext uri="{BB962C8B-B14F-4D97-AF65-F5344CB8AC3E}">
        <p14:creationId xmlns:p14="http://schemas.microsoft.com/office/powerpoint/2010/main" val="33957737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A9FE6-5B31-174A-AA4E-6EDBAD133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87FA5B09-2A5D-5EFA-833D-258DE138F3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Appendix: The </a:t>
            </a:r>
            <a:r>
              <a:rPr kumimoji="0" lang="en-US" b="1" dirty="0"/>
              <a:t>Timer</a:t>
            </a:r>
            <a:r>
              <a:rPr kumimoji="0" lang="en-US" dirty="0"/>
              <a:t> class</a:t>
            </a:r>
            <a:endParaRPr kumimoji="0" lang="en-US" sz="1600" dirty="0">
              <a:latin typeface="Consolas"/>
              <a:cs typeface="Consola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1A3677F-6FEC-6BE9-A4F4-3343C24C4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62" y="857284"/>
            <a:ext cx="5124969" cy="463758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65600" bIns="75600" anchor="t" anchorCtr="0">
            <a:noAutofit/>
          </a:bodyPr>
          <a:lstStyle/>
          <a:p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timer.</a:t>
            </a:r>
          </a:p>
          <a:p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 Features methods for time measurements. */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Timer {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time at which this timer started running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private long startTime;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timer and sets it to the current time.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Timer()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reset();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Resets this timer.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void reset()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startTime = System.currentTimeMillis();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how many milliseconds elapsed between</a:t>
            </a:r>
          </a:p>
          <a:p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the last reset of this timer and the current time. */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double elapsedTime()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(System.currentTimeMillis() – startTime);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0B065-2A17-3E3D-ACA5-0852A266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89" y="758183"/>
            <a:ext cx="1309913" cy="1366677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FA7A446-EDC3-D81F-4ECF-E53F90FF84EA}"/>
              </a:ext>
            </a:extLst>
          </p:cNvPr>
          <p:cNvSpPr/>
          <p:nvPr/>
        </p:nvSpPr>
        <p:spPr>
          <a:xfrm>
            <a:off x="5118652" y="3393921"/>
            <a:ext cx="3332550" cy="813129"/>
          </a:xfrm>
          <a:prstGeom prst="wedgeRoundRectCallout">
            <a:avLst>
              <a:gd name="adj1" fmla="val -59755"/>
              <a:gd name="adj2" fmla="val -1236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Java function, returns the time difference,</a:t>
            </a:r>
            <a:b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milliseconds, between 00:00, 1/1/1970,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the current time.</a:t>
            </a:r>
            <a:endParaRPr lang="en-IL" sz="14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92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9FE13-B063-F70E-CADD-4D99BB1A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C453D-14E9-27D7-3BA7-A9C8F1FA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89" y="758183"/>
            <a:ext cx="1309913" cy="1366677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FD676670-0F7D-3540-74AF-F36C17F8F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Timing program’s efficiency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6AD0C9A-D26D-EA61-2DC7-01D206591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11" y="883788"/>
            <a:ext cx="5247954" cy="49030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5600" rIns="0" bIns="75600" anchor="t" anchorCtr="0">
            <a:noAutofit/>
          </a:bodyPr>
          <a:lstStyle/>
          <a:p>
            <a:r>
              <a:rPr lang="en-US" sz="1200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Times various operations on my computer. */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TimeOps{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 args[])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int sum = 0;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d = 1.618;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BankAccount bobAcct = new BankAccount("bob");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Starts a timer </a:t>
            </a:r>
          </a:p>
          <a:p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Timer timer = new Timer();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Runs an operation, a billion times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for (int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0; i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1000000000; i++) {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////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Uncomment the operation you wish to time: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1. Do nothing    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2. sum = sum</a:t>
            </a:r>
            <a:r>
              <a:rPr lang="en-US" sz="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i;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3. d = 1.0</a:t>
            </a:r>
            <a:r>
              <a:rPr lang="en-US" sz="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US" sz="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4. bobAcct.deposit(1000); 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5. BankAccount b = new BankAccount("Foo");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6. Fraction f = new Fraction(i,</a:t>
            </a:r>
            <a:r>
              <a:rPr lang="en-US" sz="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</a:t>
            </a:r>
            <a:r>
              <a:rPr lang="en-US" sz="8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1);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7. d = Math.random();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8. System.out.println(i);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}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loop’s running time, in milliseconds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System.out.println(timer.elapsedTime());</a:t>
            </a:r>
          </a:p>
          <a:p>
            <a:pPr>
              <a:lnSpc>
                <a:spcPts val="1240"/>
              </a:lnSpc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ts val="1240"/>
              </a:lnSpc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087A7-1A22-AED6-0E7C-0EC3A2511615}"/>
              </a:ext>
            </a:extLst>
          </p:cNvPr>
          <p:cNvGrpSpPr/>
          <p:nvPr/>
        </p:nvGrpSpPr>
        <p:grpSpPr>
          <a:xfrm>
            <a:off x="5916190" y="2580466"/>
            <a:ext cx="2786744" cy="2292640"/>
            <a:chOff x="6113819" y="2726580"/>
            <a:chExt cx="2786744" cy="229264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EB2F4A6-5A4F-A7DC-79E7-3860BE090087}"/>
                </a:ext>
              </a:extLst>
            </p:cNvPr>
            <p:cNvGrpSpPr/>
            <p:nvPr/>
          </p:nvGrpSpPr>
          <p:grpSpPr>
            <a:xfrm>
              <a:off x="6113819" y="2726580"/>
              <a:ext cx="1607099" cy="2225170"/>
              <a:chOff x="5469647" y="2749729"/>
              <a:chExt cx="1607099" cy="2225170"/>
            </a:xfrm>
          </p:grpSpPr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3511198D-4CC2-6B17-AC75-6996318D6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9647" y="3298369"/>
                <a:ext cx="1607099" cy="16765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237600" tIns="75600" rIns="165600" bIns="75600" anchor="t" anchorCtr="0">
                <a:noAutofit/>
              </a:bodyPr>
              <a:lstStyle/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1.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5 ms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2.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389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3.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4898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4.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57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5.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1089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6. 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10500 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7. 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25310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8. 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5510222 </a:t>
                </a:r>
              </a:p>
            </p:txBody>
          </p:sp>
          <p:sp>
            <p:nvSpPr>
              <p:cNvPr id="5" name="Rectangle 16">
                <a:extLst>
                  <a:ext uri="{FF2B5EF4-FFF2-40B4-BE49-F238E27FC236}">
                    <a16:creationId xmlns:a16="http://schemas.microsoft.com/office/drawing/2014/main" id="{8AB57A84-FDF7-6E4E-625B-ED3544C525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2931" y="2749729"/>
                <a:ext cx="1104032" cy="548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Shimon’s old PC </a:t>
                </a:r>
                <a:r>
                  <a:rPr lang="en-US" sz="105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(2018)</a:t>
                </a:r>
                <a:endParaRPr lang="en-US" sz="14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8" name="Rectangle 2">
              <a:extLst>
                <a:ext uri="{FF2B5EF4-FFF2-40B4-BE49-F238E27FC236}">
                  <a16:creationId xmlns:a16="http://schemas.microsoft.com/office/drawing/2014/main" id="{39CD37AF-4834-CB88-18E9-FDFF308419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4276" y="3277376"/>
              <a:ext cx="1646287" cy="1741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37600" tIns="75600" rIns="165600" bIns="75600" anchor="t" anchorCtr="0">
              <a:noAutofit/>
            </a:bodyPr>
            <a:lstStyle/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2 ms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298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3811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47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1088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4741 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21526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5443566 </a:t>
              </a:r>
            </a:p>
          </p:txBody>
        </p:sp>
      </p:grpSp>
      <p:sp>
        <p:nvSpPr>
          <p:cNvPr id="7" name="Rectangle 16">
            <a:extLst>
              <a:ext uri="{FF2B5EF4-FFF2-40B4-BE49-F238E27FC236}">
                <a16:creationId xmlns:a16="http://schemas.microsoft.com/office/drawing/2014/main" id="{7F914BB3-556D-5251-0501-617C876E7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3506" y="2575386"/>
            <a:ext cx="1356900" cy="548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Shimon’s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newer PC </a:t>
            </a:r>
            <a:r>
              <a:rPr lang="en-US" sz="1050" dirty="0">
                <a:solidFill>
                  <a:schemeClr val="tx1"/>
                </a:solidFill>
                <a:latin typeface="Times New Roman"/>
                <a:cs typeface="Times New Roman"/>
              </a:rPr>
              <a:t>(2021)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31171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89" y="758183"/>
            <a:ext cx="1309913" cy="1366677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Timing program’s efficiency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F7800840-78AE-EF4F-84C2-E83B7E97D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221" y="816851"/>
            <a:ext cx="8477647" cy="2921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kumimoji="0"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one of the following factors impacts the timing results: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hardware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OS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Different compiler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more.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endParaRPr kumimoji="0" lang="en-US" u="sng" dirty="0">
              <a:latin typeface="Times New Roman"/>
              <a:cs typeface="Times New Roman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141A074-413A-96B9-D662-B1FF56393A2C}"/>
              </a:ext>
            </a:extLst>
          </p:cNvPr>
          <p:cNvGrpSpPr/>
          <p:nvPr/>
        </p:nvGrpSpPr>
        <p:grpSpPr>
          <a:xfrm>
            <a:off x="5916190" y="2580466"/>
            <a:ext cx="2786744" cy="2292640"/>
            <a:chOff x="6113819" y="2726580"/>
            <a:chExt cx="2786744" cy="229264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484552D-FD2C-7A4F-C284-682D7E799C83}"/>
                </a:ext>
              </a:extLst>
            </p:cNvPr>
            <p:cNvGrpSpPr/>
            <p:nvPr/>
          </p:nvGrpSpPr>
          <p:grpSpPr>
            <a:xfrm>
              <a:off x="6113819" y="2726580"/>
              <a:ext cx="1607099" cy="2225170"/>
              <a:chOff x="5469647" y="2749729"/>
              <a:chExt cx="1607099" cy="2225170"/>
            </a:xfrm>
          </p:grpSpPr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15534AB4-8F5A-EF15-3A8E-2ADCB749B6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9647" y="3298369"/>
                <a:ext cx="1607099" cy="16765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237600" tIns="75600" rIns="165600" bIns="75600" anchor="t" anchorCtr="0">
                <a:noAutofit/>
              </a:bodyPr>
              <a:lstStyle/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1.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5 ms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2.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389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3.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4898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4.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57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5.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1089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6. 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10500 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7. 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25310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8. 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5510222 </a:t>
                </a:r>
              </a:p>
            </p:txBody>
          </p:sp>
          <p:sp>
            <p:nvSpPr>
              <p:cNvPr id="7" name="Rectangle 16">
                <a:extLst>
                  <a:ext uri="{FF2B5EF4-FFF2-40B4-BE49-F238E27FC236}">
                    <a16:creationId xmlns:a16="http://schemas.microsoft.com/office/drawing/2014/main" id="{C4094A19-29FF-561A-256F-290A0E2F71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32931" y="2749729"/>
                <a:ext cx="1104032" cy="54863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Shimon’s old PC </a:t>
                </a:r>
                <a:r>
                  <a:rPr lang="en-US" sz="105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(2018)</a:t>
                </a:r>
                <a:endParaRPr lang="en-US" sz="1400" dirty="0">
                  <a:solidFill>
                    <a:schemeClr val="tx1"/>
                  </a:solidFill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5" name="Rectangle 2">
              <a:extLst>
                <a:ext uri="{FF2B5EF4-FFF2-40B4-BE49-F238E27FC236}">
                  <a16:creationId xmlns:a16="http://schemas.microsoft.com/office/drawing/2014/main" id="{F9E55B01-5536-2D29-B042-D9366727E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4276" y="3277376"/>
              <a:ext cx="1646287" cy="17418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37600" tIns="75600" rIns="165600" bIns="75600" anchor="t" anchorCtr="0">
              <a:noAutofit/>
            </a:bodyPr>
            <a:lstStyle/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2 ms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298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3811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47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1088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4741 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21526 </a:t>
              </a:r>
            </a:p>
            <a:p>
              <a:r>
                <a:rPr lang="en-US" sz="1200" dirty="0">
                  <a:latin typeface="Consolas"/>
                  <a:ea typeface="Monaco"/>
                  <a:cs typeface="Consolas"/>
                </a:rPr>
                <a:t>5443566 </a:t>
              </a:r>
            </a:p>
          </p:txBody>
        </p:sp>
      </p:grpSp>
      <p:sp>
        <p:nvSpPr>
          <p:cNvPr id="9" name="Rectangle 16">
            <a:extLst>
              <a:ext uri="{FF2B5EF4-FFF2-40B4-BE49-F238E27FC236}">
                <a16:creationId xmlns:a16="http://schemas.microsoft.com/office/drawing/2014/main" id="{427CDD6F-8C99-6CE8-C232-B31047DD43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83506" y="2575386"/>
            <a:ext cx="1356900" cy="548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Shimon’s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newer PC </a:t>
            </a:r>
            <a:r>
              <a:rPr lang="en-US" sz="1050" dirty="0">
                <a:solidFill>
                  <a:schemeClr val="tx1"/>
                </a:solidFill>
                <a:latin typeface="Times New Roman"/>
                <a:cs typeface="Times New Roman"/>
              </a:rPr>
              <a:t>(2021)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0576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72987-1263-4DD9-3E00-601EA7E1D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F096537-0DD6-C713-8FFE-E53FF39A6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89" y="758183"/>
            <a:ext cx="1309913" cy="1366677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F10E303-0F39-71E2-8CC9-9EDB2D956B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Timing program’s efficiency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8FAFD0B3-36FA-2431-BFBC-DF8A9BBE40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221" y="816851"/>
            <a:ext cx="8477647" cy="2921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kumimoji="0"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one of the following factors impacts the timing results: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hardware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OS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Different compiler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more.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endParaRPr kumimoji="0" lang="en-US" u="sng" dirty="0">
              <a:latin typeface="Times New Roman"/>
              <a:cs typeface="Times New Roman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4A23E7-B140-5852-1B7E-0B69BE8D5C5A}"/>
              </a:ext>
            </a:extLst>
          </p:cNvPr>
          <p:cNvSpPr txBox="1"/>
          <p:nvPr/>
        </p:nvSpPr>
        <p:spPr>
          <a:xfrm>
            <a:off x="492533" y="4226775"/>
            <a:ext cx="8127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1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000" u="sng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Needed: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A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platform-independent </a:t>
            </a: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way to measure time efficiency.</a:t>
            </a:r>
          </a:p>
        </p:txBody>
      </p:sp>
    </p:spTree>
    <p:extLst>
      <p:ext uri="{BB962C8B-B14F-4D97-AF65-F5344CB8AC3E}">
        <p14:creationId xmlns:p14="http://schemas.microsoft.com/office/powerpoint/2010/main" val="21732945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825EE-616F-DD84-7879-1E51901E9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4486A04F-A52D-3274-D065-B7427905E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Time efficiency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A62CDFE-6FAD-A9F0-4B06-3CEF39192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169" y="985031"/>
            <a:ext cx="6785441" cy="58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2000" u="sng" dirty="0">
                <a:latin typeface="Times New Roman"/>
                <a:cs typeface="Times New Roman"/>
              </a:rPr>
              <a:t>Two approaches of studying time efficiency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  <a:buSzPct val="100000"/>
              <a:defRPr/>
            </a:pPr>
            <a:endParaRPr lang="en-US" sz="20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2000" dirty="0">
              <a:latin typeface="Comic Sans MS" charset="0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80765F5-D3B2-6A0C-DE3A-E3F81184A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997" y="3387451"/>
            <a:ext cx="2280985" cy="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Timing the program</a:t>
            </a:r>
            <a:endParaRPr lang="en-US" sz="18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Comic Sans MS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CCEA7-3B4B-2719-3DAF-88C89430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60" y="1874722"/>
            <a:ext cx="1309913" cy="1366677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2BA5A8B1-DEDF-CB49-553B-035D4F0E6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396458"/>
            <a:ext cx="2731929" cy="442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Analyzing the algorithm</a:t>
            </a: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Comic Sans MS" charset="0"/>
              <a:cs typeface="+mn-cs"/>
            </a:endParaRPr>
          </a:p>
        </p:txBody>
      </p:sp>
      <p:pic>
        <p:nvPicPr>
          <p:cNvPr id="8" name="Picture 2" descr="How to Make Your Bookkeeper Really Work for Your Business">
            <a:extLst>
              <a:ext uri="{FF2B5EF4-FFF2-40B4-BE49-F238E27FC236}">
                <a16:creationId xmlns:a16="http://schemas.microsoft.com/office/drawing/2014/main" id="{B032786F-2D6F-E930-007D-79891E45F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93" y="2042909"/>
            <a:ext cx="2308205" cy="1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209DD53B-3E8C-0EFA-CA20-486D7B3A1DD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591752" y="4071560"/>
            <a:ext cx="645885" cy="491705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555966"/>
      </p:ext>
    </p:extLst>
  </p:cSld>
  <p:clrMapOvr>
    <a:masterClrMapping/>
  </p:clrMapOvr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38903</TotalTime>
  <Words>4912</Words>
  <Application>Microsoft Macintosh PowerPoint</Application>
  <PresentationFormat>On-screen Show (4:3)</PresentationFormat>
  <Paragraphs>1255</Paragraphs>
  <Slides>50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</vt:lpstr>
      <vt:lpstr>Cambria Math</vt:lpstr>
      <vt:lpstr>Comic Sans MS</vt:lpstr>
      <vt:lpstr>Consolas</vt:lpstr>
      <vt:lpstr>Courier New</vt:lpstr>
      <vt:lpstr>Menlo</vt:lpstr>
      <vt:lpstr>Monotype Sorts</vt:lpstr>
      <vt:lpstr>Times New Roman</vt:lpstr>
      <vt:lpstr>Wingdings</vt:lpstr>
      <vt:lpstr>1_introcs</vt:lpstr>
      <vt:lpstr>PowerPoint Presentation</vt:lpstr>
      <vt:lpstr>Lecture plan</vt:lpstr>
      <vt:lpstr>Lecture plan</vt:lpstr>
      <vt:lpstr>Time efficiency</vt:lpstr>
      <vt:lpstr>Timing program’s efficiency</vt:lpstr>
      <vt:lpstr>Timing program’s efficiency</vt:lpstr>
      <vt:lpstr>Timing program’s efficiency</vt:lpstr>
      <vt:lpstr>Timing program’s efficiency</vt:lpstr>
      <vt:lpstr>Time efficiency</vt:lpstr>
      <vt:lpstr>Running time analysis</vt:lpstr>
      <vt:lpstr>Running time analysis</vt:lpstr>
      <vt:lpstr>Running time analysis</vt:lpstr>
      <vt:lpstr>Running time analysis</vt:lpstr>
      <vt:lpstr>Running time analysis</vt:lpstr>
      <vt:lpstr>Running time analysis</vt:lpstr>
      <vt:lpstr>Running time analysis</vt:lpstr>
      <vt:lpstr>Running time analysis</vt:lpstr>
      <vt:lpstr>Common running time functions</vt:lpstr>
      <vt:lpstr>Common running time functions</vt:lpstr>
      <vt:lpstr>Linear VS constant running time</vt:lpstr>
      <vt:lpstr>Linear VS constant running time</vt:lpstr>
      <vt:lpstr>Lecture plan</vt:lpstr>
      <vt:lpstr>Context example: Search engine</vt:lpstr>
      <vt:lpstr>Context example: Search engine</vt:lpstr>
      <vt:lpstr>Context example: Search engine</vt:lpstr>
      <vt:lpstr>Sequential search</vt:lpstr>
      <vt:lpstr>Sequential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vs sequential search</vt:lpstr>
      <vt:lpstr>Lecture plan</vt:lpstr>
      <vt:lpstr>Sorting</vt:lpstr>
      <vt:lpstr>Selection sort</vt:lpstr>
      <vt:lpstr>Insertion sort</vt:lpstr>
      <vt:lpstr>Simple sort algorithms</vt:lpstr>
      <vt:lpstr>Radix sort</vt:lpstr>
      <vt:lpstr>Radix sort</vt:lpstr>
      <vt:lpstr>Radix sort</vt:lpstr>
      <vt:lpstr>Radix sort</vt:lpstr>
      <vt:lpstr>Radix sort</vt:lpstr>
      <vt:lpstr>Radix sort</vt:lpstr>
      <vt:lpstr>Lecture plan</vt:lpstr>
      <vt:lpstr>Graph algorithms</vt:lpstr>
      <vt:lpstr>Recap</vt:lpstr>
      <vt:lpstr>Common running time functions</vt:lpstr>
      <vt:lpstr>Appendix: The Timer class</vt:lpstr>
    </vt:vector>
  </TitlesOfParts>
  <Manager/>
  <Company>Princeton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 of Two:  Trace</dc:title>
  <dc:subject/>
  <dc:creator>Kevin Wayne</dc:creator>
  <cp:keywords/>
  <dc:description/>
  <cp:lastModifiedBy>Schocken Shimon</cp:lastModifiedBy>
  <cp:revision>1344</cp:revision>
  <cp:lastPrinted>2017-01-11T20:02:37Z</cp:lastPrinted>
  <dcterms:created xsi:type="dcterms:W3CDTF">2010-03-25T13:24:56Z</dcterms:created>
  <dcterms:modified xsi:type="dcterms:W3CDTF">2025-01-02T04:03:34Z</dcterms:modified>
  <cp:category/>
</cp:coreProperties>
</file>